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84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58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46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2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61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69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3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1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76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08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43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028DB-7770-44F0-ABE1-B2C5407532DE}" type="datetimeFigureOut">
              <a:rPr lang="zh-CN" altLang="en-US" smtClean="0"/>
              <a:t>2015/11/30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8CB69-E09F-4875-9E72-10CDAA606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0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矩形 3"/>
          <p:cNvSpPr>
            <a:spLocks noChangeArrowheads="1"/>
          </p:cNvSpPr>
          <p:nvPr/>
        </p:nvSpPr>
        <p:spPr bwMode="auto">
          <a:xfrm>
            <a:off x="0" y="0"/>
            <a:ext cx="9144000" cy="458046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0033CC"/>
              </a:solidFill>
              <a:latin typeface="宋体" pitchFamily="2" charset="-122"/>
              <a:sym typeface="宋体" pitchFamily="2" charset="-122"/>
            </a:endParaRPr>
          </a:p>
        </p:txBody>
      </p:sp>
      <p:pic>
        <p:nvPicPr>
          <p:cNvPr id="3075" name="Picture 3" descr="C:\Users\Liyue\Desktop\未标题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1" t="26787" r="14827" b="59799"/>
          <a:stretch>
            <a:fillRect/>
          </a:stretch>
        </p:blipFill>
        <p:spPr bwMode="auto">
          <a:xfrm>
            <a:off x="-4068763" y="5806018"/>
            <a:ext cx="3478213" cy="840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268539" y="5145617"/>
            <a:ext cx="4751387" cy="125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矩形 4"/>
          <p:cNvSpPr>
            <a:spLocks noChangeArrowheads="1"/>
          </p:cNvSpPr>
          <p:nvPr/>
        </p:nvSpPr>
        <p:spPr bwMode="auto">
          <a:xfrm>
            <a:off x="0" y="0"/>
            <a:ext cx="9144000" cy="4785784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3078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252414" y="1532260"/>
            <a:ext cx="8639175" cy="15367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zh-CN" altLang="en-US" sz="4400" b="1" dirty="0" smtClean="0">
                <a:solidFill>
                  <a:schemeClr val="bg1"/>
                </a:solidFill>
                <a:ea typeface="华文中宋" pitchFamily="2" charset="-122"/>
              </a:rPr>
              <a:t>国家艺术基金</a:t>
            </a:r>
            <a:endParaRPr lang="en-US" altLang="zh-CN" sz="4400" b="1" dirty="0" smtClean="0">
              <a:solidFill>
                <a:schemeClr val="bg1"/>
              </a:solidFill>
              <a:ea typeface="华文中宋" pitchFamily="2" charset="-122"/>
            </a:endParaRPr>
          </a:p>
          <a:p>
            <a:pPr eaLnBrk="1" hangingPunct="1">
              <a:lnSpc>
                <a:spcPts val="5000"/>
              </a:lnSpc>
            </a:pPr>
            <a:r>
              <a:rPr lang="en-US" altLang="zh-CN" sz="4400" b="1" dirty="0" smtClean="0">
                <a:solidFill>
                  <a:schemeClr val="bg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2016</a:t>
            </a:r>
            <a:r>
              <a:rPr lang="zh-CN" altLang="en-US" sz="4400" b="1" dirty="0" smtClean="0">
                <a:solidFill>
                  <a:schemeClr val="bg1"/>
                </a:solidFill>
                <a:ea typeface="华文中宋" pitchFamily="2" charset="-122"/>
              </a:rPr>
              <a:t>年度申报指南解读</a:t>
            </a:r>
          </a:p>
        </p:txBody>
      </p:sp>
      <p:sp>
        <p:nvSpPr>
          <p:cNvPr id="3079" name="副标题 2"/>
          <p:cNvSpPr>
            <a:spLocks noChangeArrowheads="1"/>
          </p:cNvSpPr>
          <p:nvPr/>
        </p:nvSpPr>
        <p:spPr bwMode="auto">
          <a:xfrm>
            <a:off x="1296988" y="3812118"/>
            <a:ext cx="6551612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000" b="1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  <a:sym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69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2291" name="TextBox 7"/>
          <p:cNvSpPr txBox="1">
            <a:spLocks noChangeArrowheads="1"/>
          </p:cNvSpPr>
          <p:nvPr/>
        </p:nvSpPr>
        <p:spPr bwMode="auto">
          <a:xfrm>
            <a:off x="889000" y="1674285"/>
            <a:ext cx="3467616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美术创作资助项目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2292" name="TextBox 10"/>
          <p:cNvSpPr txBox="1">
            <a:spLocks noChangeArrowheads="1"/>
          </p:cNvSpPr>
          <p:nvPr/>
        </p:nvSpPr>
        <p:spPr bwMode="auto">
          <a:xfrm>
            <a:off x="900114" y="2616201"/>
            <a:ext cx="6842125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zh-CN" altLang="en-US" sz="2000" b="1">
                <a:solidFill>
                  <a:srgbClr val="0A45C8"/>
                </a:solidFill>
                <a:latin typeface="微软雅黑" pitchFamily="34" charset="-122"/>
                <a:ea typeface="微软雅黑" pitchFamily="34" charset="-122"/>
              </a:rPr>
              <a:t>不得申报的情况</a:t>
            </a:r>
            <a:endParaRPr lang="en-US" altLang="zh-CN" sz="2000" b="1">
              <a:solidFill>
                <a:srgbClr val="0A45C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293" name="椭圆 3"/>
          <p:cNvSpPr>
            <a:spLocks noChangeArrowheads="1"/>
          </p:cNvSpPr>
          <p:nvPr/>
        </p:nvSpPr>
        <p:spPr bwMode="auto">
          <a:xfrm>
            <a:off x="741363" y="3621618"/>
            <a:ext cx="144462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4" name="椭圆 3"/>
          <p:cNvSpPr>
            <a:spLocks noChangeArrowheads="1"/>
          </p:cNvSpPr>
          <p:nvPr/>
        </p:nvSpPr>
        <p:spPr bwMode="auto">
          <a:xfrm>
            <a:off x="755651" y="4292600"/>
            <a:ext cx="144463" cy="146051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5" name="椭圆 3"/>
          <p:cNvSpPr>
            <a:spLocks noChangeArrowheads="1"/>
          </p:cNvSpPr>
          <p:nvPr/>
        </p:nvSpPr>
        <p:spPr bwMode="auto">
          <a:xfrm>
            <a:off x="755651" y="4914900"/>
            <a:ext cx="144463" cy="146051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6" name="椭圆 3"/>
          <p:cNvSpPr>
            <a:spLocks noChangeArrowheads="1"/>
          </p:cNvSpPr>
          <p:nvPr/>
        </p:nvSpPr>
        <p:spPr bwMode="auto">
          <a:xfrm>
            <a:off x="755651" y="5604933"/>
            <a:ext cx="144463" cy="146051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2297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00114" y="3221567"/>
            <a:ext cx="8421687" cy="36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已获得国家美术工程立项资助的作品</a:t>
            </a:r>
            <a:endParaRPr lang="en-US" altLang="zh-CN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  <a:defRPr/>
            </a:pP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已获得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”2014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年度国家艺术基金资助项目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的申报主体，在结项验收前</a:t>
            </a:r>
            <a:endParaRPr lang="en-US" altLang="zh-CN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  <a:defRPr/>
            </a:pP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已获得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”2015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年度国家艺术基金青年艺术创作人才资助项目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的申报主体，在结项验收前</a:t>
            </a:r>
            <a:endParaRPr lang="en-US" altLang="zh-CN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  <a:defRPr/>
            </a:pP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已申报“国家艺术基金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年度青年艺术创作人才资助项目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的申报主体</a:t>
            </a:r>
            <a:endParaRPr lang="en-US" altLang="zh-CN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  <a:defRPr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  <a:defRPr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  <a:defRPr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96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0244" name="TextBox 7"/>
          <p:cNvSpPr txBox="1">
            <a:spLocks noChangeArrowheads="1"/>
          </p:cNvSpPr>
          <p:nvPr/>
        </p:nvSpPr>
        <p:spPr bwMode="auto">
          <a:xfrm>
            <a:off x="1028701" y="1746251"/>
            <a:ext cx="5109091" cy="124649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  <a:defRPr/>
            </a:pPr>
            <a:r>
              <a:rPr lang="zh-CN" altLang="en-US" sz="3200" b="1" dirty="0" smtClean="0">
                <a:latin typeface="华文中宋" pitchFamily="2" charset="-122"/>
                <a:ea typeface="华文中宋" pitchFamily="2" charset="-122"/>
              </a:rPr>
              <a:t>青年艺术创作人才资助项目</a:t>
            </a:r>
            <a:endParaRPr lang="en-US" altLang="zh-CN" sz="3200" b="1" dirty="0" smtClean="0"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ts val="4500"/>
              </a:lnSpc>
              <a:defRPr/>
            </a:pPr>
            <a:r>
              <a:rPr lang="zh-CN" alt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（重点专注）</a:t>
            </a:r>
            <a:endParaRPr lang="en-US" altLang="zh-CN" sz="28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316" name="TextBox 10"/>
          <p:cNvSpPr txBox="1">
            <a:spLocks noChangeArrowheads="1"/>
          </p:cNvSpPr>
          <p:nvPr/>
        </p:nvSpPr>
        <p:spPr bwMode="auto">
          <a:xfrm>
            <a:off x="1139825" y="3513667"/>
            <a:ext cx="5689600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将可以获得艺术基金的后续扶持</a:t>
            </a:r>
            <a:endParaRPr lang="en-US" altLang="zh-CN" sz="2000" b="1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endParaRPr lang="en-US" altLang="zh-CN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317" name="椭圆 3"/>
          <p:cNvSpPr>
            <a:spLocks noChangeArrowheads="1"/>
          </p:cNvSpPr>
          <p:nvPr/>
        </p:nvSpPr>
        <p:spPr bwMode="auto">
          <a:xfrm>
            <a:off x="971551" y="4677834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18" name="椭圆 3"/>
          <p:cNvSpPr>
            <a:spLocks noChangeArrowheads="1"/>
          </p:cNvSpPr>
          <p:nvPr/>
        </p:nvSpPr>
        <p:spPr bwMode="auto">
          <a:xfrm>
            <a:off x="971551" y="3884084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19" name="椭圆 3"/>
          <p:cNvSpPr>
            <a:spLocks noChangeArrowheads="1"/>
          </p:cNvSpPr>
          <p:nvPr/>
        </p:nvSpPr>
        <p:spPr bwMode="auto">
          <a:xfrm>
            <a:off x="971551" y="5492751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20" name="TextBox 9"/>
          <p:cNvSpPr txBox="1">
            <a:spLocks noChangeArrowheads="1"/>
          </p:cNvSpPr>
          <p:nvPr/>
        </p:nvSpPr>
        <p:spPr bwMode="auto">
          <a:xfrm>
            <a:off x="1190625" y="4478867"/>
            <a:ext cx="762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鼓励艺术探索和创新，提倡多样化，激发创作活力，推出创作新人</a:t>
            </a:r>
          </a:p>
        </p:txBody>
      </p:sp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1212850" y="5272617"/>
            <a:ext cx="3005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评审侧重已有作品的水平</a:t>
            </a:r>
          </a:p>
        </p:txBody>
      </p:sp>
      <p:pic>
        <p:nvPicPr>
          <p:cNvPr id="13322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56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1028700" y="1746252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传播交流推广资助项目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245" name="TextBox 10"/>
          <p:cNvSpPr txBox="1">
            <a:spLocks noChangeArrowheads="1"/>
          </p:cNvSpPr>
          <p:nvPr/>
        </p:nvSpPr>
        <p:spPr bwMode="auto">
          <a:xfrm>
            <a:off x="2987675" y="3141133"/>
            <a:ext cx="5689600" cy="54117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  <a:defRPr/>
            </a:pP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舞台艺术作品展演</a:t>
            </a:r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（不再提出具体场次要求）</a:t>
            </a:r>
            <a:endParaRPr lang="en-US" altLang="zh-CN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3038476" y="4108451"/>
            <a:ext cx="45448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美术、书法、摄影及工艺美术作品展览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1042989" y="3572933"/>
            <a:ext cx="223202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000" b="1">
                <a:solidFill>
                  <a:srgbClr val="0A45C8"/>
                </a:solidFill>
                <a:latin typeface="微软雅黑" pitchFamily="34" charset="-122"/>
                <a:ea typeface="微软雅黑" pitchFamily="34" charset="-122"/>
              </a:rPr>
              <a:t>实施周期两年</a:t>
            </a:r>
            <a:endParaRPr lang="en-US" altLang="zh-CN" sz="2000" b="1">
              <a:solidFill>
                <a:srgbClr val="0A45C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4343" name="直接连接符 2"/>
          <p:cNvCxnSpPr>
            <a:cxnSpLocks noChangeShapeType="1"/>
          </p:cNvCxnSpPr>
          <p:nvPr/>
        </p:nvCxnSpPr>
        <p:spPr bwMode="auto">
          <a:xfrm>
            <a:off x="2843213" y="3318934"/>
            <a:ext cx="0" cy="12065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4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21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1028700" y="1746252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传播交流推广资助项目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1116014" y="3862918"/>
            <a:ext cx="66960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申报项目要有充足的自有资金并提供相关证明</a:t>
            </a:r>
            <a:endParaRPr lang="en-US" altLang="zh-CN" sz="2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1116014" y="3031067"/>
            <a:ext cx="3887787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0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匹配资助（有限陪同资助）</a:t>
            </a:r>
            <a:endParaRPr lang="en-US" altLang="zh-CN" sz="20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5366" name="直接连接符 2"/>
          <p:cNvCxnSpPr>
            <a:cxnSpLocks noChangeShapeType="1"/>
          </p:cNvCxnSpPr>
          <p:nvPr/>
        </p:nvCxnSpPr>
        <p:spPr bwMode="auto">
          <a:xfrm>
            <a:off x="1187450" y="3716867"/>
            <a:ext cx="29527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67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27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395289" y="1746252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传播交流推广资助项目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539750" y="4256618"/>
            <a:ext cx="8027988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b="1">
                <a:latin typeface="微软雅黑" pitchFamily="34" charset="-122"/>
                <a:ea typeface="微软雅黑" pitchFamily="34" charset="-122"/>
              </a:rPr>
              <a:t>舞台艺术演出类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艺术门类、参演人数、演出场次、演出地点等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89" name="TextBox 10"/>
          <p:cNvSpPr txBox="1">
            <a:spLocks noChangeArrowheads="1"/>
          </p:cNvSpPr>
          <p:nvPr/>
        </p:nvSpPr>
        <p:spPr bwMode="auto">
          <a:xfrm>
            <a:off x="323850" y="2387600"/>
            <a:ext cx="3887788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0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（资助资金不超过</a:t>
            </a:r>
            <a:r>
              <a:rPr lang="en-US" altLang="zh-CN" sz="20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500</a:t>
            </a:r>
            <a:r>
              <a:rPr lang="zh-CN" altLang="en-US" sz="20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万元）</a:t>
            </a:r>
            <a:endParaRPr lang="en-US" altLang="zh-CN" sz="20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90" name="TextBox 10"/>
          <p:cNvSpPr txBox="1">
            <a:spLocks noChangeArrowheads="1"/>
          </p:cNvSpPr>
          <p:nvPr/>
        </p:nvSpPr>
        <p:spPr bwMode="auto">
          <a:xfrm>
            <a:off x="539751" y="4760385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b="1">
                <a:latin typeface="微软雅黑" pitchFamily="34" charset="-122"/>
                <a:ea typeface="微软雅黑" pitchFamily="34" charset="-122"/>
              </a:rPr>
              <a:t>美术、书法、摄影、工艺美术展览类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展览地点、场次、时长、展品数量等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>
            <a:off x="544514" y="3680885"/>
            <a:ext cx="38893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0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资金核定指标</a:t>
            </a:r>
            <a:endParaRPr lang="en-US" altLang="zh-CN" sz="20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6392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80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969964" y="1746252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传播交流推广资助项目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7412" name="TextBox 10"/>
          <p:cNvSpPr txBox="1">
            <a:spLocks noChangeArrowheads="1"/>
          </p:cNvSpPr>
          <p:nvPr/>
        </p:nvSpPr>
        <p:spPr bwMode="auto">
          <a:xfrm>
            <a:off x="754064" y="2637367"/>
            <a:ext cx="9145587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en-US" altLang="zh-CN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b="1">
                <a:latin typeface="微软雅黑" pitchFamily="34" charset="-122"/>
                <a:ea typeface="微软雅黑" pitchFamily="34" charset="-122"/>
              </a:rPr>
              <a:t>国（境）内实施的展演和展览项目</a:t>
            </a:r>
            <a:endParaRPr lang="en-US" altLang="zh-CN" b="1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r>
              <a:rPr lang="zh-CN" altLang="zh-CN">
                <a:latin typeface="微软雅黑" pitchFamily="34" charset="-122"/>
                <a:ea typeface="微软雅黑" pitchFamily="34" charset="-122"/>
              </a:rPr>
              <a:t>补助展馆剧场租赁、交通运输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zh-CN">
                <a:latin typeface="微软雅黑" pitchFamily="34" charset="-122"/>
                <a:ea typeface="微软雅黑" pitchFamily="34" charset="-122"/>
              </a:rPr>
              <a:t>工作人员差旅等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费用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3" name="TextBox 10"/>
          <p:cNvSpPr txBox="1">
            <a:spLocks noChangeArrowheads="1"/>
          </p:cNvSpPr>
          <p:nvPr/>
        </p:nvSpPr>
        <p:spPr bwMode="auto">
          <a:xfrm>
            <a:off x="754064" y="3860800"/>
            <a:ext cx="8677275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en-US" altLang="zh-CN" b="1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zh-CN" b="1">
                <a:latin typeface="微软雅黑" pitchFamily="34" charset="-122"/>
                <a:ea typeface="微软雅黑" pitchFamily="34" charset="-122"/>
              </a:rPr>
              <a:t>国（境）外实施的展演和展览项目</a:t>
            </a:r>
            <a:endParaRPr lang="en-US" altLang="zh-CN" b="1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r>
              <a:rPr lang="zh-CN" altLang="zh-CN">
                <a:latin typeface="微软雅黑" pitchFamily="34" charset="-122"/>
                <a:ea typeface="微软雅黑" pitchFamily="34" charset="-122"/>
              </a:rPr>
              <a:t>补助国际间交通运输和工作人员国际旅费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4" name="TextBox 10"/>
          <p:cNvSpPr txBox="1">
            <a:spLocks noChangeArrowheads="1"/>
          </p:cNvSpPr>
          <p:nvPr/>
        </p:nvSpPr>
        <p:spPr bwMode="auto">
          <a:xfrm>
            <a:off x="790575" y="5012267"/>
            <a:ext cx="8675688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en-US" altLang="zh-CN" b="1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zh-CN" b="1">
                <a:latin typeface="微软雅黑" pitchFamily="34" charset="-122"/>
                <a:ea typeface="微软雅黑" pitchFamily="34" charset="-122"/>
              </a:rPr>
              <a:t>运用互联网、新媒体等现代科技手段开展传播交流推广的项目</a:t>
            </a:r>
            <a:endParaRPr lang="en-US" altLang="zh-CN" b="1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r>
              <a:rPr lang="zh-CN" altLang="zh-CN">
                <a:latin typeface="微软雅黑" pitchFamily="34" charset="-122"/>
                <a:ea typeface="微软雅黑" pitchFamily="34" charset="-122"/>
              </a:rPr>
              <a:t>补助软件开发、内容制作和工作人员差旅等费用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5" name="椭圆 3"/>
          <p:cNvSpPr>
            <a:spLocks noChangeArrowheads="1"/>
          </p:cNvSpPr>
          <p:nvPr/>
        </p:nvSpPr>
        <p:spPr bwMode="auto">
          <a:xfrm>
            <a:off x="900113" y="2925234"/>
            <a:ext cx="144462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6" name="椭圆 3"/>
          <p:cNvSpPr>
            <a:spLocks noChangeArrowheads="1"/>
          </p:cNvSpPr>
          <p:nvPr/>
        </p:nvSpPr>
        <p:spPr bwMode="auto">
          <a:xfrm>
            <a:off x="928688" y="4148667"/>
            <a:ext cx="144462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7" name="椭圆 3"/>
          <p:cNvSpPr>
            <a:spLocks noChangeArrowheads="1"/>
          </p:cNvSpPr>
          <p:nvPr/>
        </p:nvSpPr>
        <p:spPr bwMode="auto">
          <a:xfrm>
            <a:off x="928688" y="5300133"/>
            <a:ext cx="144462" cy="146051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7418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1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1609726" y="1746252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艺术人才培养资助项目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1692275" y="3261784"/>
            <a:ext cx="9144000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艺术专业人才</a:t>
            </a:r>
            <a:endParaRPr lang="en-US" altLang="zh-CN" sz="2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2016125" y="5395385"/>
            <a:ext cx="8675688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zh-CN" sz="2400" b="1">
                <a:latin typeface="微软雅黑" pitchFamily="34" charset="-122"/>
                <a:ea typeface="微软雅黑" pitchFamily="34" charset="-122"/>
              </a:rPr>
              <a:t>高端艺术人才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境外研修计划</a:t>
            </a:r>
            <a:endParaRPr lang="en-US" altLang="zh-CN" sz="2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438" name="TextBox 10"/>
          <p:cNvSpPr txBox="1">
            <a:spLocks noChangeArrowheads="1"/>
          </p:cNvSpPr>
          <p:nvPr/>
        </p:nvSpPr>
        <p:spPr bwMode="auto">
          <a:xfrm>
            <a:off x="2051051" y="3956051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zh-CN" sz="2400" b="1">
                <a:latin typeface="微软雅黑" pitchFamily="34" charset="-122"/>
                <a:ea typeface="微软雅黑" pitchFamily="34" charset="-122"/>
              </a:rPr>
              <a:t>经营管理人才</a:t>
            </a:r>
            <a:endParaRPr lang="en-US" altLang="zh-CN" sz="2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439" name="椭圆 3"/>
          <p:cNvSpPr>
            <a:spLocks noChangeArrowheads="1"/>
          </p:cNvSpPr>
          <p:nvPr/>
        </p:nvSpPr>
        <p:spPr bwMode="auto">
          <a:xfrm>
            <a:off x="1700213" y="4243918"/>
            <a:ext cx="144462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0" name="椭圆 3"/>
          <p:cNvSpPr>
            <a:spLocks noChangeArrowheads="1"/>
          </p:cNvSpPr>
          <p:nvPr/>
        </p:nvSpPr>
        <p:spPr bwMode="auto">
          <a:xfrm>
            <a:off x="1695451" y="4917018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1" name="矩形 1"/>
          <p:cNvSpPr>
            <a:spLocks noChangeArrowheads="1"/>
          </p:cNvSpPr>
          <p:nvPr/>
        </p:nvSpPr>
        <p:spPr bwMode="auto">
          <a:xfrm>
            <a:off x="2036763" y="4732867"/>
            <a:ext cx="2031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400" b="1">
                <a:latin typeface="微软雅黑" pitchFamily="34" charset="-122"/>
                <a:ea typeface="微软雅黑" pitchFamily="34" charset="-122"/>
              </a:rPr>
              <a:t>理论评论人才</a:t>
            </a:r>
            <a:endParaRPr lang="zh-CN" altLang="en-US" sz="2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442" name="椭圆 3"/>
          <p:cNvSpPr>
            <a:spLocks noChangeArrowheads="1"/>
          </p:cNvSpPr>
          <p:nvPr/>
        </p:nvSpPr>
        <p:spPr bwMode="auto">
          <a:xfrm>
            <a:off x="1692276" y="3500967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3" name="椭圆 3"/>
          <p:cNvSpPr>
            <a:spLocks noChangeArrowheads="1"/>
          </p:cNvSpPr>
          <p:nvPr/>
        </p:nvSpPr>
        <p:spPr bwMode="auto">
          <a:xfrm>
            <a:off x="1690688" y="5685367"/>
            <a:ext cx="144462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1439864" y="2455333"/>
            <a:ext cx="8677275" cy="54117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  <a:defRPr/>
            </a:pPr>
            <a:r>
              <a:rPr lang="zh-CN" altLang="en-US" sz="2000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（将加大对戏曲人才培养的资助力度）</a:t>
            </a:r>
            <a:endParaRPr lang="en-US" altLang="zh-CN" sz="2000" b="1" dirty="0" smtClean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8445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6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3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900114" y="1678518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艺术人才培养资助项目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971551" y="3956051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原则上培训人数控制在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名以内，最多不超过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50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名。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461" name="矩形 2"/>
          <p:cNvSpPr>
            <a:spLocks noChangeArrowheads="1"/>
          </p:cNvSpPr>
          <p:nvPr/>
        </p:nvSpPr>
        <p:spPr bwMode="auto">
          <a:xfrm>
            <a:off x="971551" y="4885267"/>
            <a:ext cx="8918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zh-CN">
                <a:latin typeface="微软雅黑" pitchFamily="34" charset="-122"/>
                <a:ea typeface="微软雅黑" pitchFamily="34" charset="-122"/>
              </a:rPr>
              <a:t>原则上每期培训时间应不少于两个月，不超过六个月，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>
                <a:latin typeface="微软雅黑" pitchFamily="34" charset="-122"/>
                <a:ea typeface="微软雅黑" pitchFamily="34" charset="-122"/>
              </a:rPr>
              <a:t>且集中培训时间应不少于一个月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9462" name="椭圆 3"/>
          <p:cNvSpPr>
            <a:spLocks noChangeArrowheads="1"/>
          </p:cNvSpPr>
          <p:nvPr/>
        </p:nvSpPr>
        <p:spPr bwMode="auto">
          <a:xfrm>
            <a:off x="827088" y="3092451"/>
            <a:ext cx="144462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463" name="椭圆 3"/>
          <p:cNvSpPr>
            <a:spLocks noChangeArrowheads="1"/>
          </p:cNvSpPr>
          <p:nvPr/>
        </p:nvSpPr>
        <p:spPr bwMode="auto">
          <a:xfrm>
            <a:off x="828676" y="5060952"/>
            <a:ext cx="144463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9464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6" name="TextBox 10"/>
          <p:cNvSpPr txBox="1">
            <a:spLocks noChangeArrowheads="1"/>
          </p:cNvSpPr>
          <p:nvPr/>
        </p:nvSpPr>
        <p:spPr bwMode="auto">
          <a:xfrm>
            <a:off x="971551" y="2859618"/>
            <a:ext cx="8677275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00"/>
              </a:lnSpc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不得向学员收取学费等其他费用，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2500"/>
              </a:lnSpc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不得与自行举办的其他培训项目拼班、交叉。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467" name="椭圆 3"/>
          <p:cNvSpPr>
            <a:spLocks noChangeArrowheads="1"/>
          </p:cNvSpPr>
          <p:nvPr/>
        </p:nvSpPr>
        <p:spPr bwMode="auto">
          <a:xfrm>
            <a:off x="827088" y="4243918"/>
            <a:ext cx="144462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88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900114" y="1968500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艺术人才培养资助项目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971551" y="3175000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zh-CN" sz="2400">
                <a:latin typeface="微软雅黑" pitchFamily="34" charset="-122"/>
                <a:ea typeface="微软雅黑" pitchFamily="34" charset="-122"/>
              </a:rPr>
              <a:t>每家单位或机构的申报数量不做限制</a:t>
            </a:r>
            <a:endParaRPr lang="en-US" altLang="zh-CN" sz="24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0485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32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900114" y="1968500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艺术人才培养资助项目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1508" name="TextBox 10"/>
          <p:cNvSpPr txBox="1">
            <a:spLocks noChangeArrowheads="1"/>
          </p:cNvSpPr>
          <p:nvPr/>
        </p:nvSpPr>
        <p:spPr bwMode="auto">
          <a:xfrm>
            <a:off x="971551" y="3175000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要把握好培养目标</a:t>
            </a:r>
            <a:endParaRPr lang="en-US" altLang="zh-CN" sz="24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509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482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915584"/>
            <a:ext cx="5184775" cy="1608667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endParaRPr lang="en-US" altLang="zh-CN" sz="4800" b="1" smtClean="0">
              <a:solidFill>
                <a:srgbClr val="FF6600"/>
              </a:solidFill>
              <a:ea typeface="华文中宋" pitchFamily="2" charset="-122"/>
            </a:endParaRPr>
          </a:p>
          <a:p>
            <a:pPr eaLnBrk="1" hangingPunct="1">
              <a:lnSpc>
                <a:spcPts val="5000"/>
              </a:lnSpc>
            </a:pPr>
            <a:r>
              <a:rPr lang="en-US" altLang="zh-CN" sz="3600" b="1" smtClean="0"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2016</a:t>
            </a:r>
            <a:r>
              <a:rPr lang="zh-CN" altLang="en-US" sz="3600" b="1" smtClean="0">
                <a:ea typeface="华文中宋" pitchFamily="2" charset="-122"/>
              </a:rPr>
              <a:t>年度申报指南</a:t>
            </a:r>
          </a:p>
        </p:txBody>
      </p:sp>
      <p:cxnSp>
        <p:nvCxnSpPr>
          <p:cNvPr id="4099" name="直接连接符 3"/>
          <p:cNvCxnSpPr>
            <a:cxnSpLocks noChangeShapeType="1"/>
          </p:cNvCxnSpPr>
          <p:nvPr/>
        </p:nvCxnSpPr>
        <p:spPr bwMode="auto">
          <a:xfrm>
            <a:off x="5003800" y="2230967"/>
            <a:ext cx="0" cy="2637367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副标题 2"/>
          <p:cNvSpPr txBox="1">
            <a:spLocks noChangeArrowheads="1"/>
          </p:cNvSpPr>
          <p:nvPr/>
        </p:nvSpPr>
        <p:spPr bwMode="auto">
          <a:xfrm>
            <a:off x="323850" y="2853267"/>
            <a:ext cx="5184775" cy="160866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ts val="5000"/>
              </a:lnSpc>
              <a:spcBef>
                <a:spcPct val="20000"/>
              </a:spcBef>
              <a:defRPr/>
            </a:pPr>
            <a:endParaRPr lang="en-US" altLang="zh-CN" sz="4800" dirty="0" smtClean="0">
              <a:solidFill>
                <a:srgbClr val="FF6600"/>
              </a:solidFill>
              <a:latin typeface="Calibri" charset="0"/>
              <a:ea typeface="华文中宋" pitchFamily="2" charset="-122"/>
              <a:sym typeface="Calibri" charset="0"/>
            </a:endParaRPr>
          </a:p>
          <a:p>
            <a:pPr algn="ctr" eaLnBrk="1" hangingPunct="1">
              <a:lnSpc>
                <a:spcPts val="5000"/>
              </a:lnSpc>
              <a:spcBef>
                <a:spcPct val="20000"/>
              </a:spcBef>
              <a:defRPr/>
            </a:pPr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  <a:sym typeface="Calibri" charset="0"/>
              </a:rPr>
              <a:t>（</a:t>
            </a:r>
            <a:r>
              <a:rPr lang="en-US" altLang="zh-CN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  <a:sym typeface="Calibri" charset="0"/>
              </a:rPr>
              <a:t>1</a:t>
            </a:r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  <a:sym typeface="Calibri" charset="0"/>
              </a:rPr>
              <a:t>月</a:t>
            </a:r>
            <a:r>
              <a:rPr lang="en-US" altLang="zh-CN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  <a:sym typeface="Calibri" charset="0"/>
              </a:rPr>
              <a:t>1</a:t>
            </a:r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  <a:sym typeface="Calibri" charset="0"/>
              </a:rPr>
              <a:t>日开始申报）</a:t>
            </a:r>
            <a:endParaRPr lang="zh-CN" altLang="en-US" sz="2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华文中宋" pitchFamily="2" charset="-122"/>
              <a:sym typeface="Calibri" charset="0"/>
            </a:endParaRP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5148263" y="2084918"/>
            <a:ext cx="2031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舞台艺术创作</a:t>
            </a:r>
          </a:p>
        </p:txBody>
      </p:sp>
      <p:sp>
        <p:nvSpPr>
          <p:cNvPr id="4102" name="TextBox 14"/>
          <p:cNvSpPr txBox="1">
            <a:spLocks noChangeArrowheads="1"/>
          </p:cNvSpPr>
          <p:nvPr/>
        </p:nvSpPr>
        <p:spPr bwMode="auto">
          <a:xfrm>
            <a:off x="5148263" y="2679701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美术创作</a:t>
            </a:r>
          </a:p>
        </p:txBody>
      </p:sp>
      <p:sp>
        <p:nvSpPr>
          <p:cNvPr id="4103" name="TextBox 15"/>
          <p:cNvSpPr txBox="1">
            <a:spLocks noChangeArrowheads="1"/>
          </p:cNvSpPr>
          <p:nvPr/>
        </p:nvSpPr>
        <p:spPr bwMode="auto">
          <a:xfrm>
            <a:off x="5148263" y="3255434"/>
            <a:ext cx="2646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青年艺术创作人才</a:t>
            </a:r>
          </a:p>
        </p:txBody>
      </p:sp>
      <p:sp>
        <p:nvSpPr>
          <p:cNvPr id="4104" name="TextBox 16"/>
          <p:cNvSpPr txBox="1">
            <a:spLocks noChangeArrowheads="1"/>
          </p:cNvSpPr>
          <p:nvPr/>
        </p:nvSpPr>
        <p:spPr bwMode="auto">
          <a:xfrm>
            <a:off x="5148263" y="3831167"/>
            <a:ext cx="2031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传播交流推广</a:t>
            </a:r>
          </a:p>
        </p:txBody>
      </p:sp>
      <p:sp>
        <p:nvSpPr>
          <p:cNvPr id="4105" name="TextBox 17"/>
          <p:cNvSpPr txBox="1">
            <a:spLocks noChangeArrowheads="1"/>
          </p:cNvSpPr>
          <p:nvPr/>
        </p:nvSpPr>
        <p:spPr bwMode="auto">
          <a:xfrm>
            <a:off x="5148263" y="4406901"/>
            <a:ext cx="2031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艺术人才培养</a:t>
            </a:r>
          </a:p>
        </p:txBody>
      </p:sp>
      <p:pic>
        <p:nvPicPr>
          <p:cNvPr id="4106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97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2178051" y="2326218"/>
            <a:ext cx="4698722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做好项目申报的四点要求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2532" name="TextBox 10"/>
          <p:cNvSpPr txBox="1">
            <a:spLocks noChangeArrowheads="1"/>
          </p:cNvSpPr>
          <p:nvPr/>
        </p:nvSpPr>
        <p:spPr bwMode="auto">
          <a:xfrm>
            <a:off x="2447926" y="3431118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4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（一）做好论证，注重实施。</a:t>
            </a:r>
            <a:endParaRPr lang="en-US" altLang="zh-CN" sz="24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2533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131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2178051" y="2326218"/>
            <a:ext cx="4698722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做好项目申报的四点要求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2447926" y="3431118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4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（二）填好预算，清晰准确。</a:t>
            </a:r>
            <a:endParaRPr lang="en-US" altLang="zh-CN" sz="24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3557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31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2178051" y="2326218"/>
            <a:ext cx="4698722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做好项目申报的四点要求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4580" name="TextBox 10"/>
          <p:cNvSpPr txBox="1">
            <a:spLocks noChangeArrowheads="1"/>
          </p:cNvSpPr>
          <p:nvPr/>
        </p:nvSpPr>
        <p:spPr bwMode="auto">
          <a:xfrm>
            <a:off x="2447926" y="3431118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4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（三）写好材料，突出优势。</a:t>
            </a:r>
            <a:endParaRPr lang="en-US" altLang="zh-CN" sz="24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4581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93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2178051" y="2326218"/>
            <a:ext cx="4698722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做好项目申报的四点要求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5604" name="TextBox 10"/>
          <p:cNvSpPr txBox="1">
            <a:spLocks noChangeArrowheads="1"/>
          </p:cNvSpPr>
          <p:nvPr/>
        </p:nvSpPr>
        <p:spPr bwMode="auto">
          <a:xfrm>
            <a:off x="2447926" y="3431118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en-US" sz="2400" b="1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（四）力能则进，量力而行。</a:t>
            </a:r>
            <a:endParaRPr lang="en-US" altLang="zh-CN" sz="2400" b="1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5605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01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1594386" y="1989668"/>
            <a:ext cx="592982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ts val="6000"/>
              </a:lnSpc>
              <a:defRPr/>
            </a:pPr>
            <a:r>
              <a:rPr lang="en-US" altLang="zh-CN" sz="3200" b="1" dirty="0" smtClean="0"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2016</a:t>
            </a:r>
            <a:r>
              <a:rPr lang="zh-CN" altLang="en-US" sz="3200" b="1" dirty="0" smtClean="0"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年度</a:t>
            </a:r>
            <a:r>
              <a:rPr lang="zh-CN" altLang="en-US" sz="3200" b="1" dirty="0" smtClean="0">
                <a:latin typeface="华文中宋" pitchFamily="2" charset="-122"/>
                <a:ea typeface="华文中宋" pitchFamily="2" charset="-122"/>
              </a:rPr>
              <a:t>国家艺术基金资助项目</a:t>
            </a:r>
            <a:endParaRPr lang="en-US" altLang="zh-CN" sz="3200" b="1" dirty="0" smtClean="0">
              <a:latin typeface="华文中宋" pitchFamily="2" charset="-122"/>
              <a:ea typeface="华文中宋" pitchFamily="2" charset="-122"/>
            </a:endParaRPr>
          </a:p>
          <a:p>
            <a:pPr algn="ctr" eaLnBrk="1" hangingPunct="1">
              <a:lnSpc>
                <a:spcPts val="6000"/>
              </a:lnSpc>
              <a:defRPr/>
            </a:pPr>
            <a:r>
              <a:rPr lang="zh-CN" altLang="en-US" sz="3200" b="1" spc="10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申报时间</a:t>
            </a:r>
            <a:endParaRPr lang="en-US" altLang="zh-CN" sz="3200" b="1" spc="1000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6628" name="TextBox 10"/>
          <p:cNvSpPr txBox="1">
            <a:spLocks noChangeArrowheads="1"/>
          </p:cNvSpPr>
          <p:nvPr/>
        </p:nvSpPr>
        <p:spPr bwMode="auto">
          <a:xfrm>
            <a:off x="1798639" y="4392084"/>
            <a:ext cx="8677275" cy="54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       2016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en-US" altLang="zh-CN" sz="24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6629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cxnSp>
        <p:nvCxnSpPr>
          <p:cNvPr id="26631" name="直接连接符 2"/>
          <p:cNvCxnSpPr>
            <a:cxnSpLocks noChangeShapeType="1"/>
          </p:cNvCxnSpPr>
          <p:nvPr/>
        </p:nvCxnSpPr>
        <p:spPr bwMode="auto">
          <a:xfrm>
            <a:off x="4098926" y="4726517"/>
            <a:ext cx="792163" cy="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689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pic>
        <p:nvPicPr>
          <p:cNvPr id="27652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3" t="46745" r="31097" b="42000"/>
          <a:stretch>
            <a:fillRect/>
          </a:stretch>
        </p:blipFill>
        <p:spPr bwMode="auto">
          <a:xfrm>
            <a:off x="1" y="452967"/>
            <a:ext cx="2841625" cy="79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5364164" y="2156884"/>
            <a:ext cx="214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A45C8"/>
                </a:solidFill>
                <a:latin typeface="华文楷体" pitchFamily="2" charset="-122"/>
                <a:ea typeface="华文楷体" pitchFamily="2" charset="-122"/>
              </a:rPr>
              <a:t>微信公众平台</a:t>
            </a:r>
          </a:p>
        </p:txBody>
      </p:sp>
      <p:pic>
        <p:nvPicPr>
          <p:cNvPr id="27656" name="图片 9" descr="微信二维码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3267"/>
            <a:ext cx="2184400" cy="291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7" name="TextBox 10"/>
          <p:cNvSpPr txBox="1">
            <a:spLocks noChangeArrowheads="1"/>
          </p:cNvSpPr>
          <p:nvPr/>
        </p:nvSpPr>
        <p:spPr bwMode="auto">
          <a:xfrm>
            <a:off x="873125" y="1989667"/>
            <a:ext cx="400050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ts val="1500"/>
              </a:lnSpc>
            </a:pPr>
            <a:r>
              <a:rPr lang="zh-CN" altLang="en-US" sz="2400" b="1">
                <a:solidFill>
                  <a:srgbClr val="0A45C8"/>
                </a:solidFill>
                <a:latin typeface="华文楷体" pitchFamily="2" charset="-122"/>
                <a:ea typeface="华文楷体" pitchFamily="2" charset="-122"/>
              </a:rPr>
              <a:t>官方网站网址：</a:t>
            </a:r>
            <a:endParaRPr lang="en-US" altLang="zh-CN" sz="2400" b="1">
              <a:solidFill>
                <a:srgbClr val="0A45C8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lnSpc>
                <a:spcPts val="1500"/>
              </a:lnSpc>
            </a:pPr>
            <a:endParaRPr lang="en-US" altLang="zh-CN" sz="2400" b="1">
              <a:solidFill>
                <a:srgbClr val="0A45C8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lnSpc>
                <a:spcPts val="1500"/>
              </a:lnSpc>
            </a:pPr>
            <a:r>
              <a:rPr lang="en-US" altLang="zh-CN" sz="2800" b="1">
                <a:latin typeface="Malgun Gothic" pitchFamily="34" charset="-127"/>
                <a:ea typeface="Malgun Gothic" pitchFamily="34" charset="-127"/>
              </a:rPr>
              <a:t>www.cnaf.cn</a:t>
            </a:r>
          </a:p>
        </p:txBody>
      </p:sp>
      <p:sp>
        <p:nvSpPr>
          <p:cNvPr id="27658" name="TextBox 11"/>
          <p:cNvSpPr txBox="1">
            <a:spLocks noChangeArrowheads="1"/>
          </p:cNvSpPr>
          <p:nvPr/>
        </p:nvSpPr>
        <p:spPr bwMode="auto">
          <a:xfrm>
            <a:off x="971550" y="4868334"/>
            <a:ext cx="400050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ts val="1500"/>
              </a:lnSpc>
            </a:pPr>
            <a:r>
              <a:rPr lang="zh-CN" altLang="en-US" sz="2400" b="1">
                <a:solidFill>
                  <a:srgbClr val="0A45C8"/>
                </a:solidFill>
                <a:latin typeface="华文楷体" pitchFamily="2" charset="-122"/>
                <a:ea typeface="华文楷体" pitchFamily="2" charset="-122"/>
              </a:rPr>
              <a:t>咨询电话：</a:t>
            </a:r>
            <a:endParaRPr lang="en-US" altLang="zh-CN" sz="2400" b="1">
              <a:solidFill>
                <a:srgbClr val="0A45C8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lnSpc>
                <a:spcPts val="1500"/>
              </a:lnSpc>
            </a:pP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lnSpc>
                <a:spcPts val="1500"/>
              </a:lnSpc>
            </a:pPr>
            <a:r>
              <a:rPr lang="en-US" altLang="zh-CN" sz="2800" b="1"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400-025-9525</a:t>
            </a:r>
          </a:p>
        </p:txBody>
      </p:sp>
      <p:sp>
        <p:nvSpPr>
          <p:cNvPr id="27659" name="TextBox 10"/>
          <p:cNvSpPr txBox="1">
            <a:spLocks noChangeArrowheads="1"/>
          </p:cNvSpPr>
          <p:nvPr/>
        </p:nvSpPr>
        <p:spPr bwMode="auto">
          <a:xfrm>
            <a:off x="931863" y="3429000"/>
            <a:ext cx="400050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ts val="1500"/>
              </a:lnSpc>
            </a:pPr>
            <a:r>
              <a:rPr lang="zh-CN" altLang="en-US" sz="2400" b="1">
                <a:solidFill>
                  <a:srgbClr val="0A45C8"/>
                </a:solidFill>
                <a:latin typeface="华文楷体" pitchFamily="2" charset="-122"/>
                <a:ea typeface="华文楷体" pitchFamily="2" charset="-122"/>
              </a:rPr>
              <a:t>艺基金艺交流</a:t>
            </a:r>
            <a:r>
              <a:rPr lang="en-US" altLang="zh-CN" sz="2000" b="1">
                <a:solidFill>
                  <a:srgbClr val="0A45C8"/>
                </a:solidFill>
                <a:latin typeface="华文楷体" pitchFamily="2" charset="-122"/>
                <a:ea typeface="华文楷体" pitchFamily="2" charset="-122"/>
              </a:rPr>
              <a:t>QQ</a:t>
            </a:r>
            <a:r>
              <a:rPr lang="zh-CN" altLang="en-US" sz="2400" b="1">
                <a:solidFill>
                  <a:srgbClr val="0A45C8"/>
                </a:solidFill>
                <a:latin typeface="华文楷体" pitchFamily="2" charset="-122"/>
                <a:ea typeface="华文楷体" pitchFamily="2" charset="-122"/>
              </a:rPr>
              <a:t>群：</a:t>
            </a:r>
            <a:endParaRPr lang="en-US" altLang="zh-CN" sz="2400" b="1">
              <a:solidFill>
                <a:srgbClr val="0A45C8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lnSpc>
                <a:spcPts val="1500"/>
              </a:lnSpc>
            </a:pP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lnSpc>
                <a:spcPts val="1500"/>
              </a:lnSpc>
            </a:pPr>
            <a:r>
              <a:rPr lang="en-US" altLang="zh-CN" sz="2800" b="1"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232351132</a:t>
            </a:r>
          </a:p>
        </p:txBody>
      </p:sp>
    </p:spTree>
    <p:extLst>
      <p:ext uri="{BB962C8B-B14F-4D97-AF65-F5344CB8AC3E}">
        <p14:creationId xmlns:p14="http://schemas.microsoft.com/office/powerpoint/2010/main" val="350187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2167052" y="2755901"/>
            <a:ext cx="503214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ts val="6000"/>
              </a:lnSpc>
              <a:defRPr/>
            </a:pPr>
            <a:r>
              <a:rPr lang="zh-CN" altLang="en-US" sz="4400" b="1" spc="10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预祝申报成功！</a:t>
            </a:r>
            <a:endParaRPr lang="en-US" altLang="zh-CN" sz="4400" b="1" spc="1000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28676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cxnSp>
        <p:nvCxnSpPr>
          <p:cNvPr id="28678" name="直接连接符 2"/>
          <p:cNvCxnSpPr>
            <a:cxnSpLocks noChangeShapeType="1"/>
          </p:cNvCxnSpPr>
          <p:nvPr/>
        </p:nvCxnSpPr>
        <p:spPr bwMode="auto">
          <a:xfrm>
            <a:off x="1187450" y="4485217"/>
            <a:ext cx="6624638" cy="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304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2274889" y="1989667"/>
            <a:ext cx="4288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舞台艺术创作资助项目</a:t>
            </a:r>
          </a:p>
        </p:txBody>
      </p:sp>
      <p:sp>
        <p:nvSpPr>
          <p:cNvPr id="5125" name="TextBox 10"/>
          <p:cNvSpPr txBox="1">
            <a:spLocks noChangeArrowheads="1"/>
          </p:cNvSpPr>
          <p:nvPr/>
        </p:nvSpPr>
        <p:spPr bwMode="auto">
          <a:xfrm>
            <a:off x="2268539" y="3069168"/>
            <a:ext cx="418576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6000"/>
              </a:lnSpc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（一）新创大型舞台剧和作品</a:t>
            </a:r>
            <a:endParaRPr lang="en-US" altLang="zh-CN" sz="2400" b="1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6000"/>
              </a:lnSpc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（二）小型剧（节）目和作品</a:t>
            </a:r>
          </a:p>
        </p:txBody>
      </p:sp>
      <p:cxnSp>
        <p:nvCxnSpPr>
          <p:cNvPr id="5126" name="直接连接符 3"/>
          <p:cNvCxnSpPr>
            <a:cxnSpLocks noChangeShapeType="1"/>
          </p:cNvCxnSpPr>
          <p:nvPr/>
        </p:nvCxnSpPr>
        <p:spPr bwMode="auto">
          <a:xfrm>
            <a:off x="2268538" y="3524251"/>
            <a:ext cx="0" cy="15367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7" name="直接连接符 3"/>
          <p:cNvCxnSpPr>
            <a:cxnSpLocks noChangeShapeType="1"/>
          </p:cNvCxnSpPr>
          <p:nvPr/>
        </p:nvCxnSpPr>
        <p:spPr bwMode="auto">
          <a:xfrm>
            <a:off x="6516688" y="3524251"/>
            <a:ext cx="0" cy="15367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5128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34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6147" name="TextBox 7"/>
          <p:cNvSpPr txBox="1">
            <a:spLocks noChangeArrowheads="1"/>
          </p:cNvSpPr>
          <p:nvPr/>
        </p:nvSpPr>
        <p:spPr bwMode="auto">
          <a:xfrm>
            <a:off x="931864" y="1926167"/>
            <a:ext cx="6592887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舞台艺术创作资助项目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971550" y="3236385"/>
            <a:ext cx="3877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不再资助“重大加工修改提高项目”</a:t>
            </a:r>
          </a:p>
        </p:txBody>
      </p:sp>
      <p:sp>
        <p:nvSpPr>
          <p:cNvPr id="6149" name="TextBox 9"/>
          <p:cNvSpPr txBox="1">
            <a:spLocks noChangeArrowheads="1"/>
          </p:cNvSpPr>
          <p:nvPr/>
        </p:nvSpPr>
        <p:spPr bwMode="auto">
          <a:xfrm>
            <a:off x="971551" y="3769785"/>
            <a:ext cx="2492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可以参评重点资助项目</a:t>
            </a:r>
          </a:p>
        </p:txBody>
      </p:sp>
      <p:sp>
        <p:nvSpPr>
          <p:cNvPr id="6150" name="TextBox 10"/>
          <p:cNvSpPr txBox="1">
            <a:spLocks noChangeArrowheads="1"/>
          </p:cNvSpPr>
          <p:nvPr/>
        </p:nvSpPr>
        <p:spPr bwMode="auto">
          <a:xfrm>
            <a:off x="971551" y="4318000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大型舞台剧和作品的资助金额按固定档次核定（上限、下浮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15%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、下浮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30%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）</a:t>
            </a:r>
          </a:p>
        </p:txBody>
      </p:sp>
      <p:sp>
        <p:nvSpPr>
          <p:cNvPr id="6151" name="TextBox 11"/>
          <p:cNvSpPr txBox="1">
            <a:spLocks noChangeArrowheads="1"/>
          </p:cNvSpPr>
          <p:nvPr/>
        </p:nvSpPr>
        <p:spPr bwMode="auto">
          <a:xfrm>
            <a:off x="971551" y="4955118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艺术分类更加科学规范（严格按照申报系统选择艺术种类，不可自行填写。）</a:t>
            </a:r>
          </a:p>
        </p:txBody>
      </p:sp>
      <p:sp>
        <p:nvSpPr>
          <p:cNvPr id="6152" name="TextBox 12"/>
          <p:cNvSpPr txBox="1">
            <a:spLocks noChangeArrowheads="1"/>
          </p:cNvSpPr>
          <p:nvPr/>
        </p:nvSpPr>
        <p:spPr bwMode="auto">
          <a:xfrm>
            <a:off x="971551" y="5543551"/>
            <a:ext cx="82089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小型剧（节）目和作品的申报也有调控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（取消了小戏曲中的折子戏，明确了曲艺中包含小品。）</a:t>
            </a:r>
          </a:p>
        </p:txBody>
      </p:sp>
      <p:sp>
        <p:nvSpPr>
          <p:cNvPr id="6153" name="椭圆 3"/>
          <p:cNvSpPr>
            <a:spLocks noChangeArrowheads="1"/>
          </p:cNvSpPr>
          <p:nvPr/>
        </p:nvSpPr>
        <p:spPr bwMode="auto">
          <a:xfrm>
            <a:off x="682626" y="3380317"/>
            <a:ext cx="144463" cy="143933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54" name="椭圆 14"/>
          <p:cNvSpPr>
            <a:spLocks noChangeArrowheads="1"/>
          </p:cNvSpPr>
          <p:nvPr/>
        </p:nvSpPr>
        <p:spPr bwMode="auto">
          <a:xfrm>
            <a:off x="682626" y="3958167"/>
            <a:ext cx="144463" cy="143933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55" name="椭圆 15"/>
          <p:cNvSpPr>
            <a:spLocks noChangeArrowheads="1"/>
          </p:cNvSpPr>
          <p:nvPr/>
        </p:nvSpPr>
        <p:spPr bwMode="auto">
          <a:xfrm>
            <a:off x="682626" y="4531785"/>
            <a:ext cx="144463" cy="146049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56" name="椭圆 16"/>
          <p:cNvSpPr>
            <a:spLocks noChangeArrowheads="1"/>
          </p:cNvSpPr>
          <p:nvPr/>
        </p:nvSpPr>
        <p:spPr bwMode="auto">
          <a:xfrm>
            <a:off x="682626" y="5109634"/>
            <a:ext cx="144463" cy="143933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57" name="椭圆 17"/>
          <p:cNvSpPr>
            <a:spLocks noChangeArrowheads="1"/>
          </p:cNvSpPr>
          <p:nvPr/>
        </p:nvSpPr>
        <p:spPr bwMode="auto">
          <a:xfrm>
            <a:off x="682626" y="5685367"/>
            <a:ext cx="144463" cy="143933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6158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45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7171" name="TextBox 7"/>
          <p:cNvSpPr txBox="1">
            <a:spLocks noChangeArrowheads="1"/>
          </p:cNvSpPr>
          <p:nvPr/>
        </p:nvSpPr>
        <p:spPr bwMode="auto">
          <a:xfrm>
            <a:off x="1042988" y="2023534"/>
            <a:ext cx="428835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舞台艺术创作资助项目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172" name="椭圆 3"/>
          <p:cNvSpPr>
            <a:spLocks noChangeArrowheads="1"/>
          </p:cNvSpPr>
          <p:nvPr/>
        </p:nvSpPr>
        <p:spPr bwMode="auto">
          <a:xfrm>
            <a:off x="971551" y="3524252"/>
            <a:ext cx="144463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3" name="椭圆 15"/>
          <p:cNvSpPr>
            <a:spLocks noChangeArrowheads="1"/>
          </p:cNvSpPr>
          <p:nvPr/>
        </p:nvSpPr>
        <p:spPr bwMode="auto">
          <a:xfrm>
            <a:off x="971551" y="4629151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4" name="椭圆 16"/>
          <p:cNvSpPr>
            <a:spLocks noChangeArrowheads="1"/>
          </p:cNvSpPr>
          <p:nvPr/>
        </p:nvSpPr>
        <p:spPr bwMode="auto">
          <a:xfrm>
            <a:off x="971551" y="5492751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5" name="TextBox 1"/>
          <p:cNvSpPr txBox="1">
            <a:spLocks noChangeArrowheads="1"/>
          </p:cNvSpPr>
          <p:nvPr/>
        </p:nvSpPr>
        <p:spPr bwMode="auto">
          <a:xfrm>
            <a:off x="1116013" y="3333751"/>
            <a:ext cx="59554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具有创新性、融合特点的表演形式项目要遵循艺术规律，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尊重受众的接受能力，体现思想性、艺术性。</a:t>
            </a:r>
          </a:p>
        </p:txBody>
      </p:sp>
      <p:sp>
        <p:nvSpPr>
          <p:cNvPr id="7176" name="TextBox 12"/>
          <p:cNvSpPr txBox="1">
            <a:spLocks noChangeArrowheads="1"/>
          </p:cNvSpPr>
          <p:nvPr/>
        </p:nvSpPr>
        <p:spPr bwMode="auto">
          <a:xfrm>
            <a:off x="1116014" y="4472518"/>
            <a:ext cx="39469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itchFamily="34" charset="-122"/>
                <a:ea typeface="微软雅黑" pitchFamily="34" charset="-122"/>
              </a:rPr>
              <a:t>要正确认识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小剧场戏剧 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的申报。</a:t>
            </a:r>
          </a:p>
        </p:txBody>
      </p:sp>
      <p:sp>
        <p:nvSpPr>
          <p:cNvPr id="7177" name="TextBox 13"/>
          <p:cNvSpPr txBox="1">
            <a:spLocks noChangeArrowheads="1"/>
          </p:cNvSpPr>
          <p:nvPr/>
        </p:nvSpPr>
        <p:spPr bwMode="auto">
          <a:xfrm>
            <a:off x="1168400" y="5408085"/>
            <a:ext cx="433965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1500"/>
              </a:lnSpc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要做好项目策划，选好方向，突出主题。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1500"/>
              </a:lnSpc>
            </a:pPr>
            <a:endParaRPr lang="en-US" altLang="zh-CN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1500"/>
              </a:lnSpc>
            </a:pPr>
            <a:r>
              <a:rPr lang="en-US" altLang="zh-CN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年度对现实题材创作将重点倾斜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178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005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8195" name="TextBox 7"/>
          <p:cNvSpPr txBox="1">
            <a:spLocks noChangeArrowheads="1"/>
          </p:cNvSpPr>
          <p:nvPr/>
        </p:nvSpPr>
        <p:spPr bwMode="auto">
          <a:xfrm>
            <a:off x="971550" y="1892300"/>
            <a:ext cx="3467616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美术创作资助项目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1081088" y="3532718"/>
            <a:ext cx="27494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尊重申报指南中的要求</a:t>
            </a:r>
          </a:p>
        </p:txBody>
      </p:sp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1081088" y="4377267"/>
            <a:ext cx="60837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首个年度，将对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现实题材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美术作品创作予以重点倾斜</a:t>
            </a:r>
          </a:p>
        </p:txBody>
      </p:sp>
      <p:sp>
        <p:nvSpPr>
          <p:cNvPr id="8198" name="椭圆 3"/>
          <p:cNvSpPr>
            <a:spLocks noChangeArrowheads="1"/>
          </p:cNvSpPr>
          <p:nvPr/>
        </p:nvSpPr>
        <p:spPr bwMode="auto">
          <a:xfrm>
            <a:off x="971551" y="3668184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199" name="椭圆 14"/>
          <p:cNvSpPr>
            <a:spLocks noChangeArrowheads="1"/>
          </p:cNvSpPr>
          <p:nvPr/>
        </p:nvSpPr>
        <p:spPr bwMode="auto">
          <a:xfrm>
            <a:off x="971551" y="4533900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8200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22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1028700" y="1746252"/>
            <a:ext cx="3467616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美术创作资助项目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1084264" y="2853267"/>
            <a:ext cx="6872287" cy="306237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  <a:defRPr/>
            </a:pP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资助范围为：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  <a:defRPr/>
            </a:pP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中国画、油画（包括水彩、水粉画）、版画、雕塑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  <a:defRPr/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新作品  、单幅、单件、组画、组雕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  <a:defRPr/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中国画、油画、水彩画、水粉画单幅不小于</a:t>
            </a: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1.5×1.5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米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  <a:defRPr/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版画单幅不小于</a:t>
            </a: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1×1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米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  <a:defRPr/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雕塑单件最长边不小于</a:t>
            </a: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1.2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米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defRPr/>
            </a:pPr>
            <a:endParaRPr lang="en-US" altLang="zh-CN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9221" name="直接连接符 2"/>
          <p:cNvCxnSpPr>
            <a:cxnSpLocks noChangeShapeType="1"/>
          </p:cNvCxnSpPr>
          <p:nvPr/>
        </p:nvCxnSpPr>
        <p:spPr bwMode="auto">
          <a:xfrm>
            <a:off x="1155701" y="4102100"/>
            <a:ext cx="56483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8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0243" name="TextBox 7"/>
          <p:cNvSpPr txBox="1">
            <a:spLocks noChangeArrowheads="1"/>
          </p:cNvSpPr>
          <p:nvPr/>
        </p:nvSpPr>
        <p:spPr bwMode="auto">
          <a:xfrm>
            <a:off x="1042988" y="1989667"/>
            <a:ext cx="3467616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美术创作资助项目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1116014" y="3115733"/>
            <a:ext cx="6842125" cy="304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先期拨付创作经费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万元</a:t>
            </a:r>
            <a:endParaRPr lang="en-US" altLang="zh-CN" sz="20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组织专家结项验收</a:t>
            </a:r>
            <a:endParaRPr lang="en-US" altLang="zh-CN" sz="200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由专家对验收合格的作品提出是否收藏及收藏费核定的建议</a:t>
            </a:r>
            <a:endParaRPr lang="en-US" altLang="zh-CN" sz="200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收藏费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不超过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70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万元</a:t>
            </a:r>
            <a:endParaRPr lang="en-US" altLang="zh-CN" sz="20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endParaRPr lang="en-US" altLang="zh-CN" sz="2000" b="1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endParaRPr lang="en-US" altLang="zh-CN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245" name="椭圆 3"/>
          <p:cNvSpPr>
            <a:spLocks noChangeArrowheads="1"/>
          </p:cNvSpPr>
          <p:nvPr/>
        </p:nvSpPr>
        <p:spPr bwMode="auto">
          <a:xfrm>
            <a:off x="971551" y="3477684"/>
            <a:ext cx="144463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6" name="椭圆 3"/>
          <p:cNvSpPr>
            <a:spLocks noChangeArrowheads="1"/>
          </p:cNvSpPr>
          <p:nvPr/>
        </p:nvSpPr>
        <p:spPr bwMode="auto">
          <a:xfrm>
            <a:off x="971551" y="4148667"/>
            <a:ext cx="144463" cy="146051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7" name="椭圆 3"/>
          <p:cNvSpPr>
            <a:spLocks noChangeArrowheads="1"/>
          </p:cNvSpPr>
          <p:nvPr/>
        </p:nvSpPr>
        <p:spPr bwMode="auto">
          <a:xfrm>
            <a:off x="971551" y="4845052"/>
            <a:ext cx="144463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8" name="椭圆 3"/>
          <p:cNvSpPr>
            <a:spLocks noChangeArrowheads="1"/>
          </p:cNvSpPr>
          <p:nvPr/>
        </p:nvSpPr>
        <p:spPr bwMode="auto">
          <a:xfrm>
            <a:off x="996951" y="5492752"/>
            <a:ext cx="144463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0249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51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76575" y="1644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1176338" y="2057400"/>
            <a:ext cx="3467616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美术创作资助项目</a:t>
            </a:r>
            <a:endParaRPr lang="en-US" altLang="zh-CN" sz="32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1268" name="TextBox 10"/>
          <p:cNvSpPr txBox="1">
            <a:spLocks noChangeArrowheads="1"/>
          </p:cNvSpPr>
          <p:nvPr/>
        </p:nvSpPr>
        <p:spPr bwMode="auto">
          <a:xfrm>
            <a:off x="1260476" y="3259667"/>
            <a:ext cx="6842125" cy="156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受理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个人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申报</a:t>
            </a:r>
            <a:endParaRPr lang="en-US" altLang="zh-CN" sz="200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4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由所在单位在申报表上出具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推荐意见并加盖公章</a:t>
            </a:r>
            <a:endParaRPr lang="en-US" altLang="zh-CN" sz="20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申报者和创作团队成员只能申报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一个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项目</a:t>
            </a:r>
            <a:endParaRPr lang="en-US" altLang="zh-CN" sz="2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269" name="椭圆 3"/>
          <p:cNvSpPr>
            <a:spLocks noChangeArrowheads="1"/>
          </p:cNvSpPr>
          <p:nvPr/>
        </p:nvSpPr>
        <p:spPr bwMode="auto">
          <a:xfrm>
            <a:off x="1116013" y="3621618"/>
            <a:ext cx="144462" cy="143933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0" name="椭圆 3"/>
          <p:cNvSpPr>
            <a:spLocks noChangeArrowheads="1"/>
          </p:cNvSpPr>
          <p:nvPr/>
        </p:nvSpPr>
        <p:spPr bwMode="auto">
          <a:xfrm>
            <a:off x="1116013" y="4292600"/>
            <a:ext cx="144462" cy="146051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1" name="椭圆 3"/>
          <p:cNvSpPr>
            <a:spLocks noChangeArrowheads="1"/>
          </p:cNvSpPr>
          <p:nvPr/>
        </p:nvSpPr>
        <p:spPr bwMode="auto">
          <a:xfrm>
            <a:off x="1116013" y="4988985"/>
            <a:ext cx="144462" cy="146049"/>
          </a:xfrm>
          <a:prstGeom prst="ellipse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1272" name="Picture 2" descr="C:\Users\Liyue\Desktop\标识定版\01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7" t="46745" r="31097" b="42000"/>
          <a:stretch>
            <a:fillRect/>
          </a:stretch>
        </p:blipFill>
        <p:spPr bwMode="auto">
          <a:xfrm>
            <a:off x="25401" y="476251"/>
            <a:ext cx="3394075" cy="9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矩形 4"/>
          <p:cNvSpPr>
            <a:spLocks noChangeArrowheads="1"/>
          </p:cNvSpPr>
          <p:nvPr/>
        </p:nvSpPr>
        <p:spPr bwMode="auto">
          <a:xfrm>
            <a:off x="0" y="0"/>
            <a:ext cx="9144000" cy="4762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628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902</Words>
  <Application>Microsoft Office PowerPoint</Application>
  <PresentationFormat>全屏显示(4:3)</PresentationFormat>
  <Paragraphs>116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</cp:revision>
  <dcterms:created xsi:type="dcterms:W3CDTF">2015-11-30T11:37:26Z</dcterms:created>
  <dcterms:modified xsi:type="dcterms:W3CDTF">2015-11-30T11:38:39Z</dcterms:modified>
</cp:coreProperties>
</file>