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5" r:id="rId9"/>
    <p:sldId id="264" r:id="rId10"/>
    <p:sldId id="263" r:id="rId11"/>
    <p:sldId id="291" r:id="rId12"/>
    <p:sldId id="266" r:id="rId13"/>
    <p:sldId id="267" r:id="rId14"/>
    <p:sldId id="271" r:id="rId15"/>
    <p:sldId id="272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8101"/>
            <a:ext cx="7772412" cy="1102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2915164"/>
            <a:ext cx="6400810" cy="13146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10" y="206015"/>
            <a:ext cx="2057403" cy="43894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6015"/>
            <a:ext cx="6019809" cy="43894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758"/>
            <a:ext cx="7772412" cy="102173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420"/>
            <a:ext cx="7772412" cy="112533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362"/>
            <a:ext cx="4038606" cy="339507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200362"/>
            <a:ext cx="4038606" cy="339507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538"/>
            <a:ext cx="4040194" cy="4799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444"/>
            <a:ext cx="4040194" cy="29639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538"/>
            <a:ext cx="4041781" cy="4799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444"/>
            <a:ext cx="4041781" cy="29639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24"/>
            <a:ext cx="3008317" cy="87169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5" y="204824"/>
            <a:ext cx="5111758" cy="4390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515"/>
            <a:ext cx="3008317" cy="35189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91" y="3601085"/>
            <a:ext cx="5486408" cy="4251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91" y="459662"/>
            <a:ext cx="5486408" cy="308664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91" y="4026214"/>
            <a:ext cx="5486408" cy="60375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6015"/>
            <a:ext cx="8229612" cy="85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362"/>
            <a:ext cx="8229612" cy="339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8104"/>
            <a:ext cx="213360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5" y="4768104"/>
            <a:ext cx="2895604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10" y="4768104"/>
            <a:ext cx="213360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9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5.jpeg"/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hyperlink" Target="http://www.cnaf.cn/" TargetMode="External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12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1.wdp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hdphoto" Target="../media/hdphoto2.wdp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7"/>
          <a:stretch>
            <a:fillRect/>
          </a:stretch>
        </p:blipFill>
        <p:spPr bwMode="auto">
          <a:xfrm>
            <a:off x="1133774" y="0"/>
            <a:ext cx="6867838" cy="36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82365" y="1247892"/>
            <a:ext cx="5830329" cy="1102713"/>
          </a:xfrm>
        </p:spPr>
        <p:txBody>
          <a:bodyPr>
            <a:normAutofit/>
          </a:bodyPr>
          <a:lstStyle/>
          <a:p>
            <a:r>
              <a:rPr lang="zh-CN" altLang="en-US" sz="45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国家艺术基金介绍</a:t>
            </a:r>
            <a:endParaRPr lang="zh-CN" altLang="en-US" sz="45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7" name="Picture 7" descr="F:\2.标识定版\005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9" t="26064" r="21405" b="43394"/>
          <a:stretch>
            <a:fillRect/>
          </a:stretch>
        </p:blipFill>
        <p:spPr bwMode="auto">
          <a:xfrm>
            <a:off x="3728966" y="3652515"/>
            <a:ext cx="1677452" cy="14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五边形 7"/>
          <p:cNvSpPr/>
          <p:nvPr/>
        </p:nvSpPr>
        <p:spPr>
          <a:xfrm>
            <a:off x="5325336" y="1551289"/>
            <a:ext cx="867137" cy="78042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28224" y="1437878"/>
            <a:ext cx="972280" cy="1102713"/>
          </a:xfrm>
        </p:spPr>
        <p:txBody>
          <a:bodyPr>
            <a:normAutofit/>
          </a:bodyPr>
          <a:lstStyle/>
          <a:p>
            <a:r>
              <a:rPr lang="zh-CN" altLang="en-US" sz="27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</a:p>
        </p:txBody>
      </p:sp>
      <p:pic>
        <p:nvPicPr>
          <p:cNvPr id="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 txBox="1"/>
          <p:nvPr/>
        </p:nvSpPr>
        <p:spPr>
          <a:xfrm>
            <a:off x="2897525" y="2410157"/>
            <a:ext cx="5830329" cy="1102713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国家</a:t>
            </a:r>
            <a:r>
              <a:rPr lang="zh-CN" altLang="en-US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艺术基金资助哪些</a:t>
            </a: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83" r="16093"/>
          <a:stretch>
            <a:fillRect/>
          </a:stretch>
        </p:blipFill>
        <p:spPr bwMode="auto">
          <a:xfrm flipH="1">
            <a:off x="1142401" y="302599"/>
            <a:ext cx="3591652" cy="48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3"/>
          <p:cNvCxnSpPr>
            <a:cxnSpLocks noChangeShapeType="1"/>
          </p:cNvCxnSpPr>
          <p:nvPr/>
        </p:nvCxnSpPr>
        <p:spPr bwMode="auto">
          <a:xfrm>
            <a:off x="2141308" y="1744036"/>
            <a:ext cx="0" cy="195893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13561" y="1761971"/>
            <a:ext cx="1783080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舞台艺术创作</a:t>
            </a:r>
            <a:endParaRPr sz="135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13561" y="2154455"/>
            <a:ext cx="1249680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美术创作</a:t>
            </a:r>
            <a:endParaRPr sz="1350"/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2213561" y="2532564"/>
            <a:ext cx="2316480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青年艺术创作人才</a:t>
            </a:r>
            <a:endParaRPr sz="1350"/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213561" y="2920832"/>
            <a:ext cx="1783080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传播交流推广</a:t>
            </a:r>
            <a:endParaRPr sz="1350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2213561" y="3328421"/>
            <a:ext cx="1783080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艺术人才培养</a:t>
            </a:r>
            <a:endParaRPr sz="1350"/>
          </a:p>
        </p:txBody>
      </p:sp>
      <p:pic>
        <p:nvPicPr>
          <p:cNvPr id="4098" name="Picture 2" descr="E:\16. 工作相关设计\基金树\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7397"/>
          <a:stretch>
            <a:fillRect/>
          </a:stretch>
        </p:blipFill>
        <p:spPr bwMode="auto">
          <a:xfrm>
            <a:off x="4734053" y="904910"/>
            <a:ext cx="3245305" cy="36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五边形 2"/>
          <p:cNvSpPr/>
          <p:nvPr/>
        </p:nvSpPr>
        <p:spPr>
          <a:xfrm>
            <a:off x="1526330" y="1828344"/>
            <a:ext cx="561032" cy="2089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613416" y="1749272"/>
            <a:ext cx="365846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1526261" y="2197970"/>
            <a:ext cx="561032" cy="2089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613347" y="2118898"/>
            <a:ext cx="365846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五边形 20"/>
          <p:cNvSpPr/>
          <p:nvPr/>
        </p:nvSpPr>
        <p:spPr>
          <a:xfrm>
            <a:off x="1526330" y="2624268"/>
            <a:ext cx="561032" cy="2089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613416" y="2545196"/>
            <a:ext cx="365846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五边形 25"/>
          <p:cNvSpPr/>
          <p:nvPr/>
        </p:nvSpPr>
        <p:spPr>
          <a:xfrm>
            <a:off x="1526330" y="2980347"/>
            <a:ext cx="561032" cy="2089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613416" y="2901275"/>
            <a:ext cx="365846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五边形 27"/>
          <p:cNvSpPr/>
          <p:nvPr/>
        </p:nvSpPr>
        <p:spPr>
          <a:xfrm>
            <a:off x="1526330" y="3407494"/>
            <a:ext cx="561032" cy="2089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613416" y="3328421"/>
            <a:ext cx="365846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02" y="-20542"/>
            <a:ext cx="6886600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547137" y="573629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100" b="1" spc="200" dirty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lang="en-US" altLang="zh-CN" sz="2100" b="1" spc="200" dirty="0" smtClean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ingLiU" pitchFamily="49" charset="-120"/>
                <a:ea typeface="MingLiU" pitchFamily="49" charset="-120"/>
              </a:rPr>
              <a:t> 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舞台艺术创作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2141308" y="1093872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既资助大型舞台剧和作品，又资助小型剧（节）目和作品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599924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156756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资助对象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8570" y="2743833"/>
            <a:ext cx="604974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已经</a:t>
            </a:r>
            <a:r>
              <a:rPr lang="zh-CN" altLang="zh-CN" sz="1350" b="1" dirty="0">
                <a:latin typeface="华文中宋" pitchFamily="2" charset="-122"/>
                <a:ea typeface="华文中宋" pitchFamily="2" charset="-122"/>
              </a:rPr>
              <a:t>完成项目策划、剧本创作等前期工作</a:t>
            </a:r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1350" b="1" dirty="0" smtClean="0">
                <a:latin typeface="华文中宋" pitchFamily="2" charset="-122"/>
                <a:ea typeface="华文中宋" pitchFamily="2" charset="-122"/>
              </a:rPr>
              <a:t>未</a:t>
            </a:r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排演</a:t>
            </a:r>
            <a:r>
              <a:rPr lang="zh-CN" altLang="zh-CN" sz="1350" b="1" dirty="0">
                <a:latin typeface="华文中宋" pitchFamily="2" charset="-122"/>
                <a:ea typeface="华文中宋" pitchFamily="2" charset="-122"/>
              </a:rPr>
              <a:t>的新创作大型舞台剧和</a:t>
            </a:r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作品</a:t>
            </a:r>
            <a:r>
              <a:rPr lang="zh-CN" altLang="en-US" sz="1350" b="1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1350" b="1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08570" y="3051373"/>
            <a:ext cx="66979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在</a:t>
            </a:r>
            <a:r>
              <a:rPr lang="en-US" altLang="zh-CN" sz="135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2012</a:t>
            </a:r>
            <a:r>
              <a:rPr lang="zh-CN" altLang="zh-CN" sz="135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年</a:t>
            </a:r>
            <a:r>
              <a:rPr lang="en-US" altLang="zh-CN" sz="135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12</a:t>
            </a:r>
            <a:r>
              <a:rPr lang="zh-CN" altLang="zh-CN" sz="1350" b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月</a:t>
            </a:r>
            <a:r>
              <a:rPr lang="zh-CN" altLang="zh-CN" sz="1350" b="1" dirty="0">
                <a:latin typeface="华文中宋" pitchFamily="2" charset="-122"/>
                <a:ea typeface="华文中宋" pitchFamily="2" charset="-122"/>
              </a:rPr>
              <a:t>以后完成创作演出的，深受人民喜爱的优秀原创小型剧（节）目和作品</a:t>
            </a:r>
            <a:r>
              <a:rPr lang="zh-CN" altLang="zh-CN" sz="1350" b="1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135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99727" y="2244428"/>
            <a:ext cx="345699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zh-CN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本年度</a:t>
            </a:r>
            <a:r>
              <a:rPr lang="zh-CN" altLang="zh-CN" sz="135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重点资助戏曲和重大现实题材</a:t>
            </a:r>
            <a:r>
              <a:rPr lang="zh-CN" altLang="zh-CN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创作</a:t>
            </a:r>
            <a:r>
              <a:rPr lang="zh-CN" altLang="en-US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135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08570" y="2801531"/>
            <a:ext cx="0" cy="49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524018" y="1653940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198216" y="2154532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资助范围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08570" y="2734251"/>
            <a:ext cx="0" cy="16744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/>
          <p:nvPr/>
        </p:nvSpPr>
        <p:spPr bwMode="auto">
          <a:xfrm>
            <a:off x="1547137" y="573629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100" b="1" spc="200" dirty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lang="en-US" altLang="zh-CN" sz="2100" b="1" spc="200" dirty="0" smtClean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ingLiU" pitchFamily="49" charset="-120"/>
                <a:ea typeface="MingLiU" pitchFamily="49" charset="-120"/>
              </a:rPr>
              <a:t> 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舞台艺术创作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"/>
          <p:cNvSpPr txBox="1"/>
          <p:nvPr/>
        </p:nvSpPr>
        <p:spPr bwMode="auto">
          <a:xfrm>
            <a:off x="2141308" y="1093872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既资助大型舞台剧和作品，又资助小型剧（节）目和作品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5168" y="2721765"/>
            <a:ext cx="6022351" cy="16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大型舞台剧和作品包括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20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戏曲</a:t>
            </a:r>
            <a:r>
              <a:rPr lang="zh-CN" altLang="zh-CN" sz="1200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、话剧、歌剧、舞剧、音乐剧、儿童剧、杂技剧、木偶剧、皮影戏、小剧场戏剧、交响乐、民族管弦乐和具有创新性、跨界融合特点的表演艺术形式</a:t>
            </a:r>
            <a:r>
              <a:rPr lang="zh-CN" altLang="zh-CN" sz="120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小型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剧（节）目和作品包括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20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</a:t>
            </a:r>
            <a:r>
              <a:rPr lang="zh-CN" altLang="zh-CN" sz="1200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戏曲、独幕剧、小歌剧、小舞剧、音乐（含独奏曲、重奏曲、室内乐、民乐小合奏、歌曲、合唱）、舞蹈（含单人舞、双人舞、三人舞、群舞）、曲艺（含小品）、木偶、皮影、杂技、魔术等。</a:t>
            </a:r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524018" y="1599924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217929" y="2086064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3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资助方式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695870" y="2868416"/>
            <a:ext cx="0" cy="11081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790588" y="2868416"/>
            <a:ext cx="6022351" cy="117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大型舞台剧和作品包括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先期拨付</a:t>
            </a:r>
            <a:r>
              <a:rPr lang="en-US" altLang="zh-CN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，首演验收合格后拨付</a:t>
            </a:r>
            <a:r>
              <a:rPr lang="en-US" altLang="zh-CN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，完成规定演出场次后拨付</a:t>
            </a:r>
            <a:r>
              <a:rPr lang="en-US" altLang="zh-CN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5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小型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剧（节）目和作品包括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50" b="1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一次拨付全部资助资金。</a:t>
            </a:r>
            <a:endParaRPr lang="zh-CN" altLang="zh-CN" sz="1350" b="1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/>
          <p:nvPr/>
        </p:nvSpPr>
        <p:spPr bwMode="auto">
          <a:xfrm>
            <a:off x="2195323" y="1147559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2017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日前完成结项验收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/>
          <p:nvPr/>
        </p:nvSpPr>
        <p:spPr bwMode="auto">
          <a:xfrm>
            <a:off x="1547137" y="573629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100" b="1" spc="200" dirty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lang="en-US" altLang="zh-CN" sz="2100" b="1" spc="200" dirty="0" smtClean="0">
                <a:solidFill>
                  <a:srgbClr val="003366"/>
                </a:solidFill>
                <a:latin typeface="MingLiU" pitchFamily="49" charset="-120"/>
                <a:ea typeface="MingLiU" pitchFamily="49" charset="-120"/>
                <a:cs typeface="Times New Roman" pitchFamily="18" charset="0"/>
              </a:rPr>
              <a:t>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ingLiU" pitchFamily="49" charset="-120"/>
                <a:ea typeface="MingLiU" pitchFamily="49" charset="-120"/>
              </a:rPr>
              <a:t> 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舞台艺术创作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547137" y="874018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100" b="1" spc="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</a:t>
            </a:r>
            <a:r>
              <a:rPr lang="en-US" altLang="zh-CN" sz="2100" b="1" spc="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  </a:t>
            </a: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舞台艺术创作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1979261" y="2194095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2015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年度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立项名单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63199" y="2140080"/>
            <a:ext cx="22146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139883" y="573620"/>
          <a:ext cx="3564890" cy="453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305"/>
                <a:gridCol w="1251585"/>
              </a:tblGrid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赣剧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贾元妃与北静王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南昌大学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豫剧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朱莉小姐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中国戏曲学院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晋剧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托起太阳的人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山西戏剧职业学院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儿童剧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小兵张嘎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河北传媒学院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儿童剧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太行花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中北大学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儿童剧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迷藏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武汉市艺术学校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歌剧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为你而来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·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王选之歌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北京大学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歌剧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星星之火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沈阳音乐学院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话剧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徐阶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上海戏剧学院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小剧场话剧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南门客栈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吉林艺术学院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跨界融合作品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丽娘与梦梅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北京舞蹈学院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跨界融合作品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清明上河图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中国音乐学院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民族管弦乐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意象净土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中国音乐学院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民族管弦乐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巾帼三部曲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中央音乐学院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民族舞剧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浮生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东北师范大学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民族舞剧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风筝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山东青年政治学院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民族舞剧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七尺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中国人民解放军艺术学院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音乐剧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元培校长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北京大学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4715" marR="4715" marT="47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3"/>
          <p:cNvSpPr txBox="1"/>
          <p:nvPr/>
        </p:nvSpPr>
        <p:spPr bwMode="auto">
          <a:xfrm>
            <a:off x="1763199" y="1491893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(</a:t>
            </a:r>
            <a:r>
              <a:rPr kumimoji="0" lang="zh-CN" altLang="en-US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大型舞台剧节目和作品</a:t>
            </a:r>
            <a:r>
              <a:rPr kumimoji="0" lang="en-US" altLang="zh-CN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)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547137" y="897722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100" b="1" spc="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</a:t>
            </a:r>
            <a:r>
              <a:rPr lang="en-US" altLang="zh-CN" sz="2100" b="1" spc="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  </a:t>
            </a: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舞台艺术创作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2033277" y="2086064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2015</a:t>
            </a:r>
            <a:r>
              <a:rPr lang="zh-CN" altLang="en-US" sz="15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年度</a:t>
            </a:r>
            <a:r>
              <a:rPr lang="zh-CN" altLang="en-US" sz="15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立项名单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63199" y="2086064"/>
            <a:ext cx="22146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/>
          <p:nvPr/>
        </p:nvSpPr>
        <p:spPr bwMode="auto">
          <a:xfrm>
            <a:off x="1763199" y="1491893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(</a:t>
            </a:r>
            <a:r>
              <a:rPr kumimoji="0" lang="zh-CN" altLang="en-US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小型舞台剧节目和作品</a:t>
            </a:r>
            <a:r>
              <a:rPr kumimoji="0" lang="en-US" altLang="zh-CN" sz="15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)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409960" y="573629"/>
          <a:ext cx="3348355" cy="448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335"/>
                <a:gridCol w="1176020"/>
              </a:tblGrid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独幕剧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菩提青蛇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北京联合大学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淮水情兰花弯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北京舞蹈学院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待嫁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东北师范大学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南下南下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福建师范大学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捍卫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佳木斯大学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沂蒙那座桥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山东艺术学院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长恨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上海戏剧学院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南木特之魂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四川大学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梨园小花旦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武汉市艺术学校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跳羌红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西南民族大学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凳之龙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浙江艺术职业学院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莫徭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·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放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中南大学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群舞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巴渝伶女歌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重庆艺术学校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小舞剧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聊斋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中国戏曲学院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小歌剧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天鹅之林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中央音乐学院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秧歌剧小戏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孟母三迁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中北大学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独幕剧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默语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中国戏曲学院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独奏曲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关东情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大连大学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室内乐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老蒯逗趣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沈阳师范大学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室内乐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打令调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沈阳音乐学院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民乐小合奏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独克宗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四川音乐学院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室内乐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名垂宇宙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四川音乐学院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室内乐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平湖派琵琶演奏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西安音乐学院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民乐小合奏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丝路幻想组曲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西北师范大学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室内乐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锦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·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瑟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中央音乐学院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合唱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山歌满山坡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广西艺术学院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歌曲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我爱长白山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吉林艺术学院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歌曲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念奴娇追思焦裕禄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浙江音乐学院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合唱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归去来兮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</a:rPr>
                        <a:t>》</a:t>
                      </a:r>
                      <a:endParaRPr lang="en-US" altLang="zh-CN" sz="750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中央民族大学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927" marR="2927" marT="292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67420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美术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2195323" y="1167800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1500" b="1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个人申报</a:t>
            </a:r>
            <a:endParaRPr sz="1350"/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653940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195323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资助对象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38295" y="2244428"/>
            <a:ext cx="4035717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本年度重点资助重大现实题材美术作品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创作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3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08570" y="2990784"/>
            <a:ext cx="0" cy="49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552266" y="3102102"/>
            <a:ext cx="6502503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美术创作资助项目包含中国画、油画、版画、雕塑和水彩（粉）画的新作品创作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35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78969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美术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545909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210772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资助范围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601153" y="3274406"/>
            <a:ext cx="0" cy="8642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009627" y="2518188"/>
            <a:ext cx="5047094" cy="2527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新作品  、单幅、单件、组画、组雕</a:t>
            </a:r>
            <a:endParaRPr lang="en-US" altLang="zh-CN" sz="1350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  <a:defRPr/>
            </a:pPr>
            <a:endParaRPr lang="en-US" altLang="zh-CN" sz="1350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中国画、油画、水彩画、水粉画单幅不小于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1.5×1.5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米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   版画单幅不小于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1×1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米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   雕塑单件最长边不小于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米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35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5400000">
            <a:off x="1639657" y="3281048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等腰三角形 19"/>
          <p:cNvSpPr/>
          <p:nvPr/>
        </p:nvSpPr>
        <p:spPr>
          <a:xfrm rot="5400000">
            <a:off x="1639657" y="3659156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等腰三角形 21"/>
          <p:cNvSpPr/>
          <p:nvPr/>
        </p:nvSpPr>
        <p:spPr>
          <a:xfrm rot="5400000">
            <a:off x="1639656" y="3983249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823465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美术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815986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210772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3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资助方式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611091" y="2842282"/>
            <a:ext cx="0" cy="810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601153" y="2842282"/>
            <a:ext cx="6319817" cy="9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先期拨付创作经费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万元。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结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项验收合格后，由专家提出是否收藏的建议，支付不超过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万元的收藏资金。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/>
          <p:nvPr/>
        </p:nvSpPr>
        <p:spPr bwMode="auto">
          <a:xfrm>
            <a:off x="2195323" y="1371006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日前完成结项验收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五边形 7"/>
          <p:cNvSpPr/>
          <p:nvPr/>
        </p:nvSpPr>
        <p:spPr>
          <a:xfrm>
            <a:off x="5325336" y="1551289"/>
            <a:ext cx="867137" cy="78042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74209" y="1390144"/>
            <a:ext cx="972280" cy="1102713"/>
          </a:xfrm>
        </p:spPr>
        <p:txBody>
          <a:bodyPr>
            <a:normAutofit/>
          </a:bodyPr>
          <a:lstStyle/>
          <a:p>
            <a:r>
              <a:rPr lang="zh-CN" altLang="en-US" sz="27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27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 txBox="1"/>
          <p:nvPr/>
        </p:nvSpPr>
        <p:spPr>
          <a:xfrm>
            <a:off x="2897525" y="2410157"/>
            <a:ext cx="5830329" cy="1102713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什么是国家艺术基金</a:t>
            </a:r>
            <a:endParaRPr lang="zh-CN" altLang="en-US" sz="27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843707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青年艺术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创作人才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599924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2226220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资助对象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69191" y="2244428"/>
            <a:ext cx="4035717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zh-CN" sz="1350" b="1" dirty="0">
                <a:solidFill>
                  <a:schemeClr val="bg1"/>
                </a:solidFill>
              </a:rPr>
              <a:t>本年度加大对戏曲编剧创作人才的资助</a:t>
            </a:r>
            <a:r>
              <a:rPr lang="zh-CN" altLang="zh-CN" sz="1350" b="1" dirty="0" smtClean="0">
                <a:solidFill>
                  <a:schemeClr val="bg1"/>
                </a:solidFill>
              </a:rPr>
              <a:t>力度 </a:t>
            </a:r>
            <a:r>
              <a:rPr lang="zh-CN" altLang="en-US" sz="135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135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08570" y="2936768"/>
            <a:ext cx="0" cy="49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552266" y="3048086"/>
            <a:ext cx="6502503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青年艺术创作人才资助</a:t>
            </a: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周岁以下青年艺术人才的创作活动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35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/>
          <p:nvPr/>
        </p:nvSpPr>
        <p:spPr bwMode="auto">
          <a:xfrm>
            <a:off x="1493121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资助范围及额度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47137" y="2842282"/>
            <a:ext cx="0" cy="19613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79261" y="2751454"/>
            <a:ext cx="5455569" cy="27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戏剧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编剧创作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                      20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曲艺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文本创作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                      10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音乐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作曲创作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                      10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舞蹈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、舞剧编导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                   10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万元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美术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、书法、摄影创作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         10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/15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/20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工艺美术创作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人才                      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zh-CN" sz="135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/>
          <p:nvPr/>
        </p:nvSpPr>
        <p:spPr bwMode="auto">
          <a:xfrm>
            <a:off x="1493121" y="843707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青年艺术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创作人才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24018" y="1599924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 rot="5400000">
            <a:off x="1553779" y="2857795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等腰三角形 21"/>
          <p:cNvSpPr/>
          <p:nvPr/>
        </p:nvSpPr>
        <p:spPr>
          <a:xfrm rot="5400000">
            <a:off x="1553779" y="3235903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等腰三角形 22"/>
          <p:cNvSpPr/>
          <p:nvPr/>
        </p:nvSpPr>
        <p:spPr>
          <a:xfrm rot="5400000">
            <a:off x="1553778" y="3559996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等腰三角形 23"/>
          <p:cNvSpPr/>
          <p:nvPr/>
        </p:nvSpPr>
        <p:spPr>
          <a:xfrm rot="5400000">
            <a:off x="1552673" y="3909819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等腰三角形 24"/>
          <p:cNvSpPr/>
          <p:nvPr/>
        </p:nvSpPr>
        <p:spPr>
          <a:xfrm rot="5400000">
            <a:off x="1553779" y="4249072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等腰三角形 25"/>
          <p:cNvSpPr/>
          <p:nvPr/>
        </p:nvSpPr>
        <p:spPr>
          <a:xfrm rot="5400000">
            <a:off x="1552672" y="4588326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524018" y="1761971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1493121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3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资助方式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47137" y="2801531"/>
            <a:ext cx="0" cy="10982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763199" y="2791633"/>
            <a:ext cx="6238413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    先期拨付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50%,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验收合格后拨付</a:t>
            </a:r>
            <a:r>
              <a:rPr lang="en-US" altLang="zh-CN" sz="1350" b="1" dirty="0" smtClean="0"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    对美术、书法、摄影和工艺美术作品，择优收藏。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50" b="1" dirty="0" smtClean="0">
                <a:latin typeface="微软雅黑" pitchFamily="34" charset="-122"/>
                <a:ea typeface="微软雅黑" pitchFamily="34" charset="-122"/>
              </a:rPr>
              <a:t>    戏剧剧本、曲艺文本、音乐作曲以及舞蹈舞剧编导，择优推荐给相关单位排演</a:t>
            </a:r>
            <a:r>
              <a:rPr lang="zh-CN" altLang="en-US" sz="135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135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Rectangle 3"/>
          <p:cNvSpPr txBox="1"/>
          <p:nvPr/>
        </p:nvSpPr>
        <p:spPr bwMode="auto">
          <a:xfrm>
            <a:off x="1979261" y="1329847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日前完成结项验收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/>
          <p:nvPr/>
        </p:nvSpPr>
        <p:spPr bwMode="auto">
          <a:xfrm>
            <a:off x="1547137" y="843707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青年艺术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创作人才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1553779" y="2857795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等腰三角形 16"/>
          <p:cNvSpPr/>
          <p:nvPr/>
        </p:nvSpPr>
        <p:spPr>
          <a:xfrm rot="5400000">
            <a:off x="1553779" y="3235903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等腰三角形 17"/>
          <p:cNvSpPr/>
          <p:nvPr/>
        </p:nvSpPr>
        <p:spPr>
          <a:xfrm rot="5400000">
            <a:off x="1553778" y="3634812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边形 3"/>
          <p:cNvSpPr/>
          <p:nvPr/>
        </p:nvSpPr>
        <p:spPr>
          <a:xfrm>
            <a:off x="4595633" y="1699165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Rectangle 3"/>
          <p:cNvSpPr txBox="1"/>
          <p:nvPr/>
        </p:nvSpPr>
        <p:spPr bwMode="auto">
          <a:xfrm>
            <a:off x="2013993" y="2302126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年度立项量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/>
          <p:nvPr/>
        </p:nvSpPr>
        <p:spPr bwMode="auto">
          <a:xfrm>
            <a:off x="1223044" y="1653940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spc="200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spc="2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</a:t>
            </a:r>
            <a:r>
              <a:rPr kumimoji="0" lang="zh-CN" altLang="en-US" sz="2100" b="1" i="0" u="none" strike="noStrike" kern="1200" cap="none" spc="2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青年艺术</a:t>
            </a: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创作人才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493121" y="2356142"/>
            <a:ext cx="25387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边形 18"/>
          <p:cNvSpPr/>
          <p:nvPr/>
        </p:nvSpPr>
        <p:spPr>
          <a:xfrm>
            <a:off x="4595632" y="2137283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五边形 20"/>
          <p:cNvSpPr/>
          <p:nvPr/>
        </p:nvSpPr>
        <p:spPr>
          <a:xfrm>
            <a:off x="4588204" y="2595793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五边形 26"/>
          <p:cNvSpPr/>
          <p:nvPr/>
        </p:nvSpPr>
        <p:spPr>
          <a:xfrm>
            <a:off x="4588204" y="3006321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五边形 28"/>
          <p:cNvSpPr/>
          <p:nvPr/>
        </p:nvSpPr>
        <p:spPr>
          <a:xfrm>
            <a:off x="4582491" y="3456622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五边形 29"/>
          <p:cNvSpPr/>
          <p:nvPr/>
        </p:nvSpPr>
        <p:spPr>
          <a:xfrm>
            <a:off x="4582491" y="3850000"/>
            <a:ext cx="3186917" cy="27007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4558546" y="1566078"/>
            <a:ext cx="3511010" cy="352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戏剧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编剧创作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22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35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曲艺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文本创作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6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35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音乐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作曲创作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27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35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舞蹈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、舞剧编导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27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35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美术</a:t>
            </a:r>
            <a:r>
              <a:rPr lang="zh-CN" altLang="zh-CN" sz="13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、书法、摄影创作</a:t>
            </a: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93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35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工艺美术创作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                      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zh-CN" altLang="zh-CN" sz="13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4463976" y="789691"/>
            <a:ext cx="0" cy="41051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843707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传播交流推广资助项目</a:t>
            </a:r>
            <a:endParaRPr kumimoji="0" lang="en-US" altLang="zh-CN" sz="24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545909"/>
            <a:ext cx="61268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1832663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资助范围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601153" y="2852498"/>
            <a:ext cx="6049740" cy="11986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1621160" y="2999749"/>
            <a:ext cx="6502503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传播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交流推广项目资助舞台艺术，美术、书法、摄影，工艺美术作品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展演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展览等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传播交流推广活动，以及传统艺术形式与现代科技手段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相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结合的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项目。</a:t>
            </a:r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1601153" y="3004327"/>
            <a:ext cx="6049740" cy="1747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Rectangle 3"/>
          <p:cNvSpPr txBox="1"/>
          <p:nvPr/>
        </p:nvSpPr>
        <p:spPr bwMode="auto">
          <a:xfrm>
            <a:off x="1763199" y="78969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传播交流推广资助项目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815986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1763199" y="2089351"/>
            <a:ext cx="3279499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资助方式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3587" y="2244428"/>
            <a:ext cx="205259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 smtClean="0"/>
              <a:t>（匹配资助）</a:t>
            </a:r>
            <a:endParaRPr lang="zh-CN" altLang="zh-CN" sz="1350" b="1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63199" y="3036220"/>
            <a:ext cx="6860401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国（境）内实施的展演和展览项目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补助</a:t>
            </a:r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展馆剧场租赁、交通运输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工作人员差旅等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费用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709184" y="3630391"/>
            <a:ext cx="6509105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国（境）外实施的展演和展览项目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补助</a:t>
            </a:r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国际间交通运输和工作人员国际旅费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09184" y="4201480"/>
            <a:ext cx="6507914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运用互联网、新媒体等现代科技手段开展传播交流推广的项目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补助</a:t>
            </a:r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软件开发、内容制作和工作人员差旅等费用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01153" y="3036221"/>
            <a:ext cx="0" cy="16966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56321" y="1816965"/>
            <a:ext cx="2795782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先期拨付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en-US" altLang="zh-CN" sz="13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首次展演、展览前拨付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endParaRPr lang="en-US" altLang="zh-CN" sz="13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验收合格后拨付</a:t>
            </a:r>
            <a:r>
              <a:rPr lang="en-US" altLang="zh-CN" sz="13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endParaRPr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4945089" y="1940216"/>
            <a:ext cx="0" cy="8480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4409960" y="2312688"/>
            <a:ext cx="393557" cy="97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Rectangle 3"/>
          <p:cNvSpPr txBox="1"/>
          <p:nvPr/>
        </p:nvSpPr>
        <p:spPr bwMode="auto">
          <a:xfrm>
            <a:off x="1763199" y="1275831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日前完成结项验收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979261" y="1221816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2100" b="1" spc="200" noProof="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传播交流推广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1994302" y="1870002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2015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年度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华文中宋" pitchFamily="2" charset="-122"/>
                <a:ea typeface="华文中宋" pitchFamily="2" charset="-122"/>
              </a:rPr>
              <a:t>立项名单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63199" y="1924018"/>
            <a:ext cx="22146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815789" y="789691"/>
          <a:ext cx="4104640" cy="405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3190"/>
                <a:gridCol w="1441450"/>
              </a:tblGrid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年“欢乐春节：艺术中国汇”纽约系列推广活动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中央美术学院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美丽的南方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漓江画派中国行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广西艺术学院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丝路华彩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西南少数民族水彩艺术展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曲靖师范学院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新沂蒙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美术作品展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山东艺术学院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历史的温度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中国具象油画巡展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中央美术学院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风帆时代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海战绘画作品展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深圳大学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诗意的流动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中国铁路美术作品展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深圳书画艺术学院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城市记忆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中国拓片文化艺术展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长春工业大学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转媒体艺术展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中国传统工艺（京剧服装）当代创意作品展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上海戏剧学院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“八秒之声”合唱团巡演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浙江音乐学院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京剧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锁麟囊</a:t>
                      </a:r>
                      <a:r>
                        <a:rPr lang="en-US" altLang="zh-CN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传播交流推广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中国戏曲学院</a:t>
                      </a:r>
                      <a:endParaRPr lang="zh-CN" altLang="en-US" sz="7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中国音乐海外行</a:t>
                      </a:r>
                      <a:r>
                        <a:rPr lang="en-US" altLang="zh-CN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中央音乐学院青年民族乐团国外巡演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5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中央音乐学院</a:t>
                      </a:r>
                      <a:endParaRPr lang="zh-CN" altLang="en-US" sz="75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72" marR="7072" marT="70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601153" y="3004328"/>
            <a:ext cx="6049740" cy="108031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Rectangle 3"/>
          <p:cNvSpPr txBox="1"/>
          <p:nvPr/>
        </p:nvSpPr>
        <p:spPr bwMode="auto">
          <a:xfrm>
            <a:off x="1763199" y="78969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艺术人才培养资助项目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545909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1740080" y="2089351"/>
            <a:ext cx="5694750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资助对象  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sz="15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本年度加大对戏曲人才</a:t>
            </a:r>
            <a:r>
              <a:rPr lang="zh-CN" altLang="zh-CN" sz="15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培养</a:t>
            </a:r>
            <a:r>
              <a:rPr lang="zh-CN" altLang="zh-CN" sz="15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的资助</a:t>
            </a:r>
            <a:r>
              <a:rPr lang="zh-CN" altLang="zh-CN" sz="15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力度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sz="15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6576" y="3058344"/>
            <a:ext cx="6502503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艺术人才培养项目重点资助特殊的、急需的、紧缺的高端艺术专业人才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复合型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经营管理人才和理论评论人才培养项目。本年度加大对戏曲人才</a:t>
            </a: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培</a:t>
            </a:r>
            <a:endParaRPr lang="en-US" altLang="zh-CN" sz="135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1350" b="1" dirty="0" smtClean="0">
                <a:latin typeface="微软雅黑" pitchFamily="34" charset="-122"/>
                <a:ea typeface="微软雅黑" pitchFamily="34" charset="-122"/>
              </a:rPr>
              <a:t>养</a:t>
            </a:r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的资助力度。</a:t>
            </a:r>
            <a:endParaRPr sz="1350"/>
          </a:p>
        </p:txBody>
      </p:sp>
      <p:pic>
        <p:nvPicPr>
          <p:cNvPr id="6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/>
          <p:nvPr/>
        </p:nvSpPr>
        <p:spPr bwMode="auto">
          <a:xfrm>
            <a:off x="1817215" y="2089351"/>
            <a:ext cx="5694750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资助范围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17494" y="2722230"/>
            <a:ext cx="6859210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艺术专业人才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060424" y="3922592"/>
            <a:ext cx="6507914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zh-CN" sz="1500" b="1" dirty="0">
                <a:latin typeface="微软雅黑" pitchFamily="34" charset="-122"/>
                <a:ea typeface="微软雅黑" pitchFamily="34" charset="-122"/>
              </a:rPr>
              <a:t>高端艺术人才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境外研修计划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86622" y="3112824"/>
            <a:ext cx="6509105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zh-CN" sz="1500" b="1" dirty="0">
                <a:latin typeface="微软雅黑" pitchFamily="34" charset="-122"/>
                <a:ea typeface="微软雅黑" pitchFamily="34" charset="-122"/>
              </a:rPr>
              <a:t>经营管理人才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075905" y="3549860"/>
            <a:ext cx="132588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500" b="1" dirty="0">
                <a:latin typeface="微软雅黑" pitchFamily="34" charset="-122"/>
                <a:ea typeface="微软雅黑" pitchFamily="34" charset="-122"/>
              </a:rPr>
              <a:t>理论评论人才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01153" y="2740602"/>
            <a:ext cx="0" cy="1506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/>
          <p:nvPr/>
        </p:nvSpPr>
        <p:spPr bwMode="auto">
          <a:xfrm>
            <a:off x="1763199" y="78969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艺术人才培养资助项目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24018" y="1545909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01153" y="2771435"/>
            <a:ext cx="0" cy="1475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/>
          <p:nvPr/>
        </p:nvSpPr>
        <p:spPr>
          <a:xfrm rot="5400000">
            <a:off x="1607794" y="2786948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等腰三角形 18"/>
          <p:cNvSpPr/>
          <p:nvPr/>
        </p:nvSpPr>
        <p:spPr>
          <a:xfrm rot="5400000">
            <a:off x="1607794" y="3227032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等腰三角形 19"/>
          <p:cNvSpPr/>
          <p:nvPr/>
        </p:nvSpPr>
        <p:spPr>
          <a:xfrm rot="5400000">
            <a:off x="1607793" y="3614012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等腰三角形 21"/>
          <p:cNvSpPr/>
          <p:nvPr/>
        </p:nvSpPr>
        <p:spPr>
          <a:xfrm rot="5400000">
            <a:off x="1606689" y="4037265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763199" y="789691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艺术人才培养资助项目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18" y="1761971"/>
            <a:ext cx="61808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/>
          <p:nvPr/>
        </p:nvSpPr>
        <p:spPr bwMode="auto">
          <a:xfrm>
            <a:off x="1817215" y="2089351"/>
            <a:ext cx="5694750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3 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资助方式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871193" y="3669894"/>
            <a:ext cx="6509105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原则上培训人数控制在</a:t>
            </a: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名以内，最多不超过</a:t>
            </a: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名。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871193" y="4192670"/>
            <a:ext cx="6690112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原则上每期培训时间应不少于两个月，不超过六个月，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350" b="1" dirty="0">
                <a:latin typeface="微软雅黑" pitchFamily="34" charset="-122"/>
                <a:ea typeface="微软雅黑" pitchFamily="34" charset="-122"/>
              </a:rPr>
              <a:t>且集中培训时间应不少于一个月</a:t>
            </a: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sz="135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871193" y="3053041"/>
            <a:ext cx="6509105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不得向学员收取学费等其他费用，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不得与自行举办的其他培训项目拼班、交叉。</a:t>
            </a:r>
            <a:endParaRPr lang="en-US" altLang="zh-CN" sz="13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817215" y="2487872"/>
            <a:ext cx="6509105" cy="4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先期拨付</a:t>
            </a:r>
            <a:r>
              <a:rPr lang="en-US" altLang="zh-CN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en-US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作为启动经费，验收合格后拨付剩余</a:t>
            </a:r>
            <a:r>
              <a:rPr lang="en-US" altLang="zh-CN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35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的资金。</a:t>
            </a:r>
            <a:endParaRPr lang="en-US" altLang="zh-CN" sz="135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601153" y="3120746"/>
            <a:ext cx="0" cy="1504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/>
          <p:nvPr/>
        </p:nvSpPr>
        <p:spPr bwMode="auto">
          <a:xfrm>
            <a:off x="1817215" y="1275831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日前完成结项验收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1601153" y="3149544"/>
            <a:ext cx="0" cy="1475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 rot="5400000">
            <a:off x="1607794" y="3165057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等腰三角形 22"/>
          <p:cNvSpPr/>
          <p:nvPr/>
        </p:nvSpPr>
        <p:spPr>
          <a:xfrm rot="5400000">
            <a:off x="1607794" y="3767187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等腰三角形 23"/>
          <p:cNvSpPr/>
          <p:nvPr/>
        </p:nvSpPr>
        <p:spPr>
          <a:xfrm rot="5400000">
            <a:off x="1607793" y="4307343"/>
            <a:ext cx="224932" cy="1939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3"/>
          <a:stretch>
            <a:fillRect/>
          </a:stretch>
        </p:blipFill>
        <p:spPr bwMode="auto">
          <a:xfrm>
            <a:off x="1142402" y="465597"/>
            <a:ext cx="2709811" cy="4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/>
          <p:nvPr/>
        </p:nvSpPr>
        <p:spPr>
          <a:xfrm>
            <a:off x="1763199" y="1437878"/>
            <a:ext cx="6297778" cy="2754792"/>
          </a:xfrm>
          <a:prstGeom prst="rect">
            <a:avLst/>
          </a:prstGeom>
        </p:spPr>
        <p:txBody>
          <a:bodyPr vert="horz" lIns="68592" tIns="34296" rIns="68592" bIns="3429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buFont typeface="Arial" charset="0"/>
              <a:buNone/>
              <a:defRPr/>
            </a:pPr>
            <a:endParaRPr lang="zh-CN" altLang="en-US" sz="2400" b="1" spc="5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Arial" charset="0"/>
              <a:buNone/>
              <a:defRPr/>
            </a:pPr>
            <a:endParaRPr lang="zh-CN" altLang="en-US" sz="2400" dirty="0" smtClean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9" name="图片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-1" r="27262" b="17798"/>
          <a:stretch>
            <a:fillRect/>
          </a:stretch>
        </p:blipFill>
        <p:spPr bwMode="auto">
          <a:xfrm>
            <a:off x="3852213" y="838576"/>
            <a:ext cx="4149399" cy="39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/>
          <p:nvPr/>
        </p:nvSpPr>
        <p:spPr bwMode="auto">
          <a:xfrm>
            <a:off x="4139883" y="1262639"/>
            <a:ext cx="6497383" cy="864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ts val="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2013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</a:t>
            </a: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400" b="1" spc="2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</a:t>
            </a:r>
            <a:r>
              <a:rPr lang="en-US" altLang="zh-CN" sz="2400" b="1" spc="2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30</a:t>
            </a:r>
            <a:r>
              <a:rPr lang="zh-CN" altLang="en-US" sz="2400" b="1" spc="2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 </a:t>
            </a:r>
            <a:endParaRPr kumimoji="0" lang="zh-CN" altLang="en-US" sz="2400" b="1" i="0" u="none" strike="noStrike" kern="1200" cap="none" spc="20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itchFamily="49" charset="-122"/>
              <a:ea typeface="仿宋" pitchFamily="49" charset="-122"/>
              <a:cs typeface="+mn-cs"/>
            </a:endParaRPr>
          </a:p>
        </p:txBody>
      </p:sp>
      <p:pic>
        <p:nvPicPr>
          <p:cNvPr id="5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42402" y="139600"/>
            <a:ext cx="6877219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/>
          <p:nvPr/>
        </p:nvSpPr>
        <p:spPr bwMode="auto">
          <a:xfrm>
            <a:off x="1979261" y="1221816"/>
            <a:ext cx="4861398" cy="6481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6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1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艺术人才培养</a:t>
            </a:r>
            <a:endParaRPr kumimoji="0" lang="en-US" altLang="zh-CN" sz="2100" b="1" i="0" u="none" strike="noStrike" kern="1200" cap="none" spc="20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Rectangle 3"/>
          <p:cNvSpPr txBox="1"/>
          <p:nvPr/>
        </p:nvSpPr>
        <p:spPr bwMode="auto">
          <a:xfrm>
            <a:off x="1994302" y="1870002"/>
            <a:ext cx="6481864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92" tIns="34296" rIns="68592" bIns="34296" numCol="1" anchor="t" anchorCtr="0" compatLnSpc="1"/>
          <a:lstStyle/>
          <a:p>
            <a:pPr marR="0" lvl="0" algn="l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2015</a:t>
            </a:r>
            <a:r>
              <a:rPr lang="zh-CN" altLang="en-US" sz="15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年度</a:t>
            </a:r>
            <a:r>
              <a:rPr lang="zh-CN" altLang="en-US" sz="15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立项名单</a:t>
            </a:r>
            <a:endParaRPr kumimoji="0" lang="zh-CN" altLang="en-US" sz="1500" b="1" i="0" u="none" strike="noStrike" kern="120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63199" y="1924018"/>
            <a:ext cx="22146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85867" y="573617"/>
          <a:ext cx="3726815" cy="450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8080"/>
                <a:gridCol w="1308735"/>
              </a:tblGrid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文艺评论人才培养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北京大学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戏曲音乐理论与评论人才培养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临沂大学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多民族地区乐舞艺术评论人才培养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新疆师范大学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动漫企业管理人才培养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中国传媒大学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演出经营管理类、舞台管理类人才培养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中央戏剧学院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工艺美术“燕京八绝”人才培养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北京工业大学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冰灯冰雕艺术设计与实践人才培养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黑龙江大学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湘绣鬅毛针技艺传承与创新人才培养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湖南工艺美术职业学院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长白山地域文化下的纤维艺术人才培养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吉林艺术学院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竹刻艺术青年人才培养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江苏理工学院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日用陶瓷设计创新青年人才培养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景德镇陶瓷学院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“大师进校园”设计人才培养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四川美术学院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高校漆器教师人才培养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天津美术学院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无痕设计</a:t>
                      </a:r>
                      <a:r>
                        <a:rPr lang="en-US" altLang="zh-CN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——</a:t>
                      </a:r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环境设计艺术人才培养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西安美术学院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羌族民族民间工艺与当代羌族地区旅游产品设计人才培养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西南民族大学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当代手工艺创作人才培养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东北表现性油画艺术人才培养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东北师范大学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关东风情民间剪纸艺术人才培养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沈阳师范大学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当代艺术与版画创作研究人才培养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天津美术学院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陕西唐代墓室壁画应用艺术人才培养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西安美术学院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传承与创造：敦煌美术创作人才培养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西北师范大学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民族影像志人才培养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云南艺术学院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媒体创意策划人才培养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中国美术学院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黄梅戏表演人才培养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黄冈艺术学校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河南板头曲、大调曲青年演奏人才培养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南阳师范学院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盖（叫天）派京剧武生艺术人才培养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上海戏剧学院附属戏曲学校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东北二人转青年表演人才培养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四平市艺术学校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羌族民间舞蹈艺术人才培养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西南民族大学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中原弦索乐艺术人才培养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郑州大学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壮族民歌艺术人才培养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广西艺术学院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布依山歌传人培养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贵州大学艺术学院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青年舞台美术设计人才培养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上海戏剧学院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手风琴艺术民族化推广人才培养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天津音乐学院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西部少数民族歌曲创作人才培养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中国音乐学院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>
                          <a:solidFill>
                            <a:schemeClr val="bg1"/>
                          </a:solidFill>
                          <a:effectLst/>
                        </a:rPr>
                        <a:t>青年合唱指挥人才培养</a:t>
                      </a:r>
                      <a:endParaRPr lang="zh-CN" altLang="en-US" sz="675" b="1" i="0" u="none" strike="noStrike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75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中央音乐学院</a:t>
                      </a:r>
                      <a:endParaRPr lang="zh-CN" altLang="en-US" sz="675" b="1" i="0" u="none" strike="noStrike" dirty="0">
                        <a:solidFill>
                          <a:schemeClr val="bg1"/>
                        </a:solidFill>
                        <a:effectLst/>
                        <a:latin typeface="宋体"/>
                      </a:endParaRPr>
                    </a:p>
                  </a:txBody>
                  <a:tcPr marL="2425" marR="2425" marT="24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五边形 5"/>
          <p:cNvSpPr/>
          <p:nvPr/>
        </p:nvSpPr>
        <p:spPr>
          <a:xfrm>
            <a:off x="4788069" y="1551289"/>
            <a:ext cx="867137" cy="78042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标题 1"/>
          <p:cNvSpPr txBox="1"/>
          <p:nvPr/>
        </p:nvSpPr>
        <p:spPr>
          <a:xfrm>
            <a:off x="4790958" y="1437878"/>
            <a:ext cx="972280" cy="1102713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endParaRPr sz="3300"/>
          </a:p>
        </p:txBody>
      </p:sp>
      <p:sp>
        <p:nvSpPr>
          <p:cNvPr id="8" name="标题 1"/>
          <p:cNvSpPr txBox="1"/>
          <p:nvPr/>
        </p:nvSpPr>
        <p:spPr>
          <a:xfrm>
            <a:off x="2411386" y="2410157"/>
            <a:ext cx="5830329" cy="1102713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如何申报国家</a:t>
            </a:r>
            <a:r>
              <a:rPr lang="zh-CN" altLang="en-US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艺术基金</a:t>
            </a:r>
            <a:r>
              <a:rPr lang="zh-CN" altLang="en-US" sz="27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资助项目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075" y="1491893"/>
            <a:ext cx="6157771" cy="1102713"/>
          </a:xfrm>
        </p:spPr>
        <p:txBody>
          <a:bodyPr>
            <a:normAutofit/>
          </a:bodyPr>
          <a:lstStyle/>
          <a:p>
            <a:r>
              <a:rPr lang="en-US" altLang="zh-CN" sz="2700" b="1" spc="3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700" b="1" spc="300" dirty="0" smtClean="0">
                <a:latin typeface="微软雅黑" pitchFamily="34" charset="-122"/>
                <a:ea typeface="微软雅黑" pitchFamily="34" charset="-122"/>
              </a:rPr>
              <a:t>、申报时间</a:t>
            </a:r>
            <a:endParaRPr lang="zh-CN" altLang="en-US" sz="27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006036" y="2734251"/>
            <a:ext cx="6509105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2016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2"/>
          <p:cNvCxnSpPr>
            <a:cxnSpLocks noChangeShapeType="1"/>
          </p:cNvCxnSpPr>
          <p:nvPr/>
        </p:nvCxnSpPr>
        <p:spPr bwMode="auto">
          <a:xfrm>
            <a:off x="4409960" y="2950313"/>
            <a:ext cx="17579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2"/>
          <p:cNvCxnSpPr>
            <a:cxnSpLocks noChangeShapeType="1"/>
          </p:cNvCxnSpPr>
          <p:nvPr/>
        </p:nvCxnSpPr>
        <p:spPr bwMode="auto">
          <a:xfrm flipV="1">
            <a:off x="2006036" y="3140203"/>
            <a:ext cx="5374779" cy="85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"/>
          <p:cNvCxnSpPr>
            <a:cxnSpLocks noChangeShapeType="1"/>
          </p:cNvCxnSpPr>
          <p:nvPr/>
        </p:nvCxnSpPr>
        <p:spPr bwMode="auto">
          <a:xfrm>
            <a:off x="4666286" y="2950313"/>
            <a:ext cx="17579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2"/>
          <p:cNvCxnSpPr>
            <a:cxnSpLocks noChangeShapeType="1"/>
          </p:cNvCxnSpPr>
          <p:nvPr/>
        </p:nvCxnSpPr>
        <p:spPr bwMode="auto">
          <a:xfrm>
            <a:off x="4899782" y="2950313"/>
            <a:ext cx="17579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505453" y="627645"/>
            <a:ext cx="6157771" cy="1102713"/>
          </a:xfrm>
        </p:spPr>
        <p:txBody>
          <a:bodyPr>
            <a:normAutofit/>
          </a:bodyPr>
          <a:lstStyle/>
          <a:p>
            <a:r>
              <a:rPr lang="en-US" altLang="zh-CN" sz="2700" b="1" spc="3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700" b="1" spc="300" dirty="0" smtClean="0">
                <a:latin typeface="微软雅黑" pitchFamily="34" charset="-122"/>
                <a:ea typeface="微软雅黑" pitchFamily="34" charset="-122"/>
              </a:rPr>
              <a:t>、申报方式</a:t>
            </a:r>
            <a:endParaRPr lang="zh-CN" altLang="en-US" sz="27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439106" y="1761971"/>
            <a:ext cx="6509105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网络在线申报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439106" y="2206791"/>
            <a:ext cx="6509105" cy="27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在受理期内，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登录国家艺术基金网站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http://www.cnaf.cn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),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点击“网上申报管理系统”，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按要求填写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项目申报表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，上传申报材料，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并将申报表和申报材料邮寄到管理中心。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C:\Users\Liyue\Desktop\QQ图片2015121011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9" y="606907"/>
            <a:ext cx="3201359" cy="21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iyue\Desktop\QQ图片2015121011074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6550"/>
          <a:stretch>
            <a:fillRect/>
          </a:stretch>
        </p:blipFill>
        <p:spPr bwMode="auto">
          <a:xfrm>
            <a:off x="4788069" y="3036975"/>
            <a:ext cx="3213544" cy="2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肘形连接符 6"/>
          <p:cNvCxnSpPr/>
          <p:nvPr/>
        </p:nvCxnSpPr>
        <p:spPr>
          <a:xfrm>
            <a:off x="1519896" y="2194095"/>
            <a:ext cx="6509105" cy="702202"/>
          </a:xfrm>
          <a:prstGeom prst="bentConnector3">
            <a:avLst>
              <a:gd name="adj1" fmla="val 3861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>
            <a:off x="1519896" y="2272121"/>
            <a:ext cx="6509105" cy="702202"/>
          </a:xfrm>
          <a:prstGeom prst="bentConnector3">
            <a:avLst>
              <a:gd name="adj1" fmla="val 4409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93632" y="735676"/>
            <a:ext cx="6157771" cy="1102713"/>
          </a:xfrm>
        </p:spPr>
        <p:txBody>
          <a:bodyPr>
            <a:normAutofit/>
          </a:bodyPr>
          <a:lstStyle/>
          <a:p>
            <a:r>
              <a:rPr lang="en-US" altLang="zh-CN" sz="2700" b="1" spc="3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700" b="1" spc="300" dirty="0" smtClean="0">
                <a:latin typeface="微软雅黑" pitchFamily="34" charset="-122"/>
                <a:ea typeface="微软雅黑" pitchFamily="34" charset="-122"/>
              </a:rPr>
              <a:t>、申报评审流程</a:t>
            </a:r>
            <a:endParaRPr lang="zh-CN" altLang="en-US" sz="27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2"/>
          <p:cNvSpPr txBox="1"/>
          <p:nvPr/>
        </p:nvSpPr>
        <p:spPr>
          <a:xfrm>
            <a:off x="1461491" y="3989081"/>
            <a:ext cx="2565738" cy="648186"/>
          </a:xfrm>
          <a:prstGeom prst="rect">
            <a:avLst/>
          </a:prstGeom>
          <a:noFill/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指南发布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61491" y="4151437"/>
            <a:ext cx="1391268" cy="378109"/>
          </a:xfrm>
          <a:prstGeom prst="rect">
            <a:avLst/>
          </a:prstGeom>
          <a:solidFill>
            <a:srgbClr val="01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标题 2"/>
          <p:cNvSpPr txBox="1"/>
          <p:nvPr/>
        </p:nvSpPr>
        <p:spPr>
          <a:xfrm>
            <a:off x="1461491" y="3989081"/>
            <a:ext cx="2565738" cy="648186"/>
          </a:xfrm>
          <a:prstGeom prst="rect">
            <a:avLst/>
          </a:prstGeom>
          <a:noFill/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指南发布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4911586" y="2260893"/>
            <a:ext cx="2750859" cy="2376992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00"/>
              </a:lnSpc>
            </a:pPr>
            <a:endParaRPr lang="en-US" altLang="zh-CN" sz="2100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68315" y="3622586"/>
            <a:ext cx="1409027" cy="36649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标题 2"/>
          <p:cNvSpPr txBox="1"/>
          <p:nvPr/>
        </p:nvSpPr>
        <p:spPr>
          <a:xfrm>
            <a:off x="2141308" y="3449235"/>
            <a:ext cx="2565738" cy="648186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项目申报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5556" y="3058344"/>
            <a:ext cx="1408646" cy="378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标题 2"/>
          <p:cNvSpPr txBox="1"/>
          <p:nvPr/>
        </p:nvSpPr>
        <p:spPr>
          <a:xfrm>
            <a:off x="3005556" y="2896297"/>
            <a:ext cx="2565738" cy="648186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项目审核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15789" y="2518188"/>
            <a:ext cx="1296373" cy="37810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标题 2"/>
          <p:cNvSpPr txBox="1"/>
          <p:nvPr/>
        </p:nvSpPr>
        <p:spPr>
          <a:xfrm>
            <a:off x="3761774" y="2356142"/>
            <a:ext cx="2565738" cy="648186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项目初评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17991" y="1978033"/>
            <a:ext cx="1364740" cy="37810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标题 2"/>
          <p:cNvSpPr txBox="1"/>
          <p:nvPr/>
        </p:nvSpPr>
        <p:spPr>
          <a:xfrm>
            <a:off x="4490984" y="1815986"/>
            <a:ext cx="2565738" cy="648186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项目复评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3113587" y="1221816"/>
            <a:ext cx="4726359" cy="341545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2"/>
          <p:cNvSpPr txBox="1"/>
          <p:nvPr/>
        </p:nvSpPr>
        <p:spPr>
          <a:xfrm>
            <a:off x="2843510" y="3989390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</a:t>
            </a:r>
            <a:endParaRPr sz="3300"/>
          </a:p>
        </p:txBody>
      </p:sp>
      <p:sp>
        <p:nvSpPr>
          <p:cNvPr id="26" name="标题 2"/>
          <p:cNvSpPr txBox="1"/>
          <p:nvPr/>
        </p:nvSpPr>
        <p:spPr>
          <a:xfrm>
            <a:off x="3568096" y="3449235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</a:t>
            </a:r>
            <a:endParaRPr sz="3300"/>
          </a:p>
        </p:txBody>
      </p:sp>
      <p:sp>
        <p:nvSpPr>
          <p:cNvPr id="27" name="标题 2"/>
          <p:cNvSpPr txBox="1"/>
          <p:nvPr/>
        </p:nvSpPr>
        <p:spPr>
          <a:xfrm>
            <a:off x="4432345" y="2855064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3</a:t>
            </a:r>
            <a:endParaRPr sz="3300"/>
          </a:p>
        </p:txBody>
      </p:sp>
      <p:sp>
        <p:nvSpPr>
          <p:cNvPr id="28" name="标题 2"/>
          <p:cNvSpPr txBox="1"/>
          <p:nvPr/>
        </p:nvSpPr>
        <p:spPr>
          <a:xfrm>
            <a:off x="5134547" y="2356142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4</a:t>
            </a:r>
            <a:endParaRPr sz="3300"/>
          </a:p>
        </p:txBody>
      </p:sp>
      <p:sp>
        <p:nvSpPr>
          <p:cNvPr id="29" name="标题 2"/>
          <p:cNvSpPr txBox="1"/>
          <p:nvPr/>
        </p:nvSpPr>
        <p:spPr>
          <a:xfrm>
            <a:off x="5890764" y="1815986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5</a:t>
            </a:r>
            <a:endParaRPr sz="3300"/>
          </a:p>
        </p:txBody>
      </p:sp>
      <p:sp>
        <p:nvSpPr>
          <p:cNvPr id="31" name="矩形 30"/>
          <p:cNvSpPr/>
          <p:nvPr/>
        </p:nvSpPr>
        <p:spPr>
          <a:xfrm>
            <a:off x="5253923" y="1437878"/>
            <a:ext cx="1391268" cy="378109"/>
          </a:xfrm>
          <a:prstGeom prst="rect">
            <a:avLst/>
          </a:prstGeom>
          <a:solidFill>
            <a:srgbClr val="01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标题 2"/>
          <p:cNvSpPr txBox="1"/>
          <p:nvPr/>
        </p:nvSpPr>
        <p:spPr>
          <a:xfrm>
            <a:off x="5274209" y="1275831"/>
            <a:ext cx="2565738" cy="648186"/>
          </a:xfrm>
          <a:prstGeom prst="rect">
            <a:avLst/>
          </a:prstGeom>
          <a:noFill/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资金核定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72169" y="897722"/>
            <a:ext cx="1408646" cy="378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标题 2"/>
          <p:cNvSpPr txBox="1"/>
          <p:nvPr/>
        </p:nvSpPr>
        <p:spPr>
          <a:xfrm>
            <a:off x="6003418" y="735676"/>
            <a:ext cx="2565738" cy="648186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公示公告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5" name="标题 2"/>
          <p:cNvSpPr txBox="1"/>
          <p:nvPr/>
        </p:nvSpPr>
        <p:spPr>
          <a:xfrm>
            <a:off x="6646982" y="1275831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6</a:t>
            </a:r>
            <a:endParaRPr sz="3300"/>
          </a:p>
        </p:txBody>
      </p:sp>
      <p:sp>
        <p:nvSpPr>
          <p:cNvPr id="36" name="标题 2"/>
          <p:cNvSpPr txBox="1"/>
          <p:nvPr/>
        </p:nvSpPr>
        <p:spPr>
          <a:xfrm>
            <a:off x="7403199" y="681660"/>
            <a:ext cx="733833" cy="689420"/>
          </a:xfrm>
          <a:prstGeom prst="rect">
            <a:avLst/>
          </a:prstGeom>
        </p:spPr>
        <p:txBody>
          <a:bodyPr vert="horz" lIns="68592" tIns="34296" rIns="68592" bIns="34296" rtlCol="0" anchor="ctr">
            <a:normAutofit fontScale="2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7</a:t>
            </a:r>
            <a:endParaRPr sz="3300"/>
          </a:p>
        </p:txBody>
      </p:sp>
      <p:pic>
        <p:nvPicPr>
          <p:cNvPr id="3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44377" y="1302983"/>
            <a:ext cx="3098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44377" y="1302983"/>
            <a:ext cx="3098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460371" y="1640915"/>
            <a:ext cx="1607627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微信公众平台</a:t>
            </a:r>
            <a:endParaRPr sz="1350"/>
          </a:p>
        </p:txBody>
      </p:sp>
      <p:pic>
        <p:nvPicPr>
          <p:cNvPr id="9" name="图片 9" descr="微信二维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83" y="2032700"/>
            <a:ext cx="1638589" cy="16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165273" y="1599924"/>
            <a:ext cx="3000905" cy="7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官方网站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网址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ts val="1500"/>
              </a:lnSpc>
            </a:pPr>
            <a:endParaRPr lang="en-US" altLang="zh-CN" b="1" dirty="0">
              <a:solidFill>
                <a:srgbClr val="0A45C8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ts val="15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www.cnaf.cn</a:t>
            </a:r>
            <a:endParaRPr sz="135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165273" y="3366428"/>
            <a:ext cx="3000905" cy="7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咨询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电话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ts val="1500"/>
              </a:lnSpc>
            </a:pP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ts val="15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400-025-9525</a:t>
            </a:r>
            <a:endParaRPr sz="135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135559" y="2464173"/>
            <a:ext cx="3000905" cy="7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艺基金艺交流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群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ts val="1500"/>
              </a:lnSpc>
            </a:pPr>
            <a:endParaRPr lang="en-US" altLang="zh-CN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ts val="15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232351132</a:t>
            </a:r>
            <a:endParaRPr sz="1350"/>
          </a:p>
        </p:txBody>
      </p:sp>
      <p:pic>
        <p:nvPicPr>
          <p:cNvPr id="13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肘形连接符 16"/>
          <p:cNvCxnSpPr/>
          <p:nvPr/>
        </p:nvCxnSpPr>
        <p:spPr>
          <a:xfrm>
            <a:off x="1151783" y="1167800"/>
            <a:ext cx="3438610" cy="1026295"/>
          </a:xfrm>
          <a:prstGeom prst="bentConnector3">
            <a:avLst>
              <a:gd name="adj1" fmla="val 4441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>
            <a:off x="2735479" y="3112359"/>
            <a:ext cx="5293523" cy="1080311"/>
          </a:xfrm>
          <a:prstGeom prst="bentConnector3">
            <a:avLst>
              <a:gd name="adj1" fmla="val 38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>
            <a:off x="1266103" y="1282120"/>
            <a:ext cx="3438610" cy="1026295"/>
          </a:xfrm>
          <a:prstGeom prst="bentConnector3">
            <a:avLst>
              <a:gd name="adj1" fmla="val 4441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>
            <a:off x="2849799" y="3226679"/>
            <a:ext cx="5293523" cy="1080311"/>
          </a:xfrm>
          <a:prstGeom prst="bentConnector3">
            <a:avLst>
              <a:gd name="adj1" fmla="val 38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51783" y="1113785"/>
            <a:ext cx="6849829" cy="113432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gradFill>
              <a:gsLst>
                <a:gs pos="0">
                  <a:schemeClr val="bg1">
                    <a:lumMod val="75000"/>
                    <a:alpha val="4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670538" y="2032049"/>
            <a:ext cx="5830329" cy="2268652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zh-CN" altLang="en-US" sz="2100" b="1" dirty="0" smtClean="0">
                <a:solidFill>
                  <a:schemeClr val="bg1">
                    <a:lumMod val="85000"/>
                  </a:schemeClr>
                </a:solidFill>
                <a:latin typeface="华文中宋" pitchFamily="2" charset="-122"/>
                <a:ea typeface="华文中宋" pitchFamily="2" charset="-122"/>
              </a:rPr>
              <a:t>国家艺术基金是由国家设立，旨在繁荣艺术创作、打造和推广原创精品力作、培养艺术创作人才、推进国家艺术事业健康发展的公益性基金。</a:t>
            </a:r>
            <a:endParaRPr lang="zh-CN" altLang="en-US" sz="2100" b="1" dirty="0">
              <a:solidFill>
                <a:schemeClr val="bg1">
                  <a:lumMod val="8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284" y="1276466"/>
            <a:ext cx="6065520" cy="9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0"/>
              </a:lnSpc>
              <a:defRPr/>
            </a:pPr>
            <a:r>
              <a:rPr lang="zh-CN" altLang="en-US" sz="2400" b="1" spc="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国家设立    中央财政拨款    公益性基金</a:t>
            </a:r>
            <a:endParaRPr sz="1350"/>
          </a:p>
        </p:txBody>
      </p:sp>
      <p:pic>
        <p:nvPicPr>
          <p:cNvPr id="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>
            <a:off x="1142402" y="27235"/>
            <a:ext cx="6859211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547137" y="1437878"/>
            <a:ext cx="6049740" cy="23226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712532" y="1113785"/>
            <a:ext cx="5830329" cy="2916839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zh-CN" altLang="en-US" sz="2100" b="1" spc="-200" dirty="0" smtClean="0">
                <a:solidFill>
                  <a:schemeClr val="bg1">
                    <a:lumMod val="65000"/>
                  </a:schemeClr>
                </a:solidFill>
                <a:latin typeface="华文中宋" pitchFamily="2" charset="-122"/>
                <a:ea typeface="华文中宋" pitchFamily="2" charset="-122"/>
              </a:rPr>
              <a:t>坚持文艺“为人民服务、为社会主义服务”的方向和“百花齐放、百家争鸣”的方针，尊重艺术规律，鼓励探索与创新，倡导诚信与包容，坚持“面向社会、公开透明、统筹兼顾、突出重点”的工作原则。</a:t>
            </a:r>
            <a:endParaRPr lang="zh-CN" altLang="en-US" sz="2100" b="1" spc="-200" dirty="0">
              <a:solidFill>
                <a:schemeClr val="bg1">
                  <a:lumMod val="6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 flipH="1">
            <a:off x="1142401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副标题 2"/>
          <p:cNvSpPr txBox="1"/>
          <p:nvPr/>
        </p:nvSpPr>
        <p:spPr bwMode="auto">
          <a:xfrm>
            <a:off x="1337506" y="2180191"/>
            <a:ext cx="5778900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申报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4256 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    立项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393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资助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4.02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亿元</a:t>
            </a:r>
            <a:endParaRPr lang="zh-CN" altLang="en-US" sz="2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7" name="副标题 2"/>
          <p:cNvSpPr txBox="1"/>
          <p:nvPr/>
        </p:nvSpPr>
        <p:spPr bwMode="auto">
          <a:xfrm>
            <a:off x="1339401" y="3166375"/>
            <a:ext cx="5778900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申报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4402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    立项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728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资助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7.6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亿元</a:t>
            </a:r>
            <a:endParaRPr lang="zh-CN" altLang="en-US" sz="2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8" name="副标题 2"/>
          <p:cNvSpPr txBox="1"/>
          <p:nvPr/>
        </p:nvSpPr>
        <p:spPr bwMode="auto">
          <a:xfrm>
            <a:off x="1331075" y="897722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国家艺术基金立项资助的情况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副标题 2"/>
          <p:cNvSpPr txBox="1"/>
          <p:nvPr/>
        </p:nvSpPr>
        <p:spPr bwMode="auto">
          <a:xfrm>
            <a:off x="1356249" y="181598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副标题 2"/>
          <p:cNvSpPr txBox="1"/>
          <p:nvPr/>
        </p:nvSpPr>
        <p:spPr bwMode="auto">
          <a:xfrm>
            <a:off x="1331075" y="2788266"/>
            <a:ext cx="270077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9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897525" y="203204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113587" y="203204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329650" y="203597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45712" y="203633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761774" y="203633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77836" y="204025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93898" y="204088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409960" y="204088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26022" y="204480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847131" y="2047174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063193" y="2047174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279255" y="205109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90271" y="204976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706333" y="204976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894640" y="3054420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110702" y="3054420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26764" y="3058344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542826" y="3058702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758888" y="3058702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974950" y="3062626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191012" y="3063256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407074" y="3063256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623137" y="3067180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44245" y="306954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60307" y="306954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276369" y="307346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487385" y="307213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703447" y="307213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919509" y="307605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922395" y="204480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138457" y="204873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354519" y="204739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70582" y="204739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786644" y="204454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143503" y="307739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54519" y="307605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570582" y="307605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786644" y="307998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Liyue\Desktop\235098-1403250344351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/>
          <a:stretch>
            <a:fillRect/>
          </a:stretch>
        </p:blipFill>
        <p:spPr bwMode="auto">
          <a:xfrm flipH="1">
            <a:off x="1142401" y="27235"/>
            <a:ext cx="685921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副标题 2"/>
          <p:cNvSpPr txBox="1"/>
          <p:nvPr/>
        </p:nvSpPr>
        <p:spPr bwMode="auto">
          <a:xfrm>
            <a:off x="1331837" y="2032048"/>
            <a:ext cx="6102993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立项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26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资助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2109.9</a:t>
            </a:r>
            <a:r>
              <a:rPr lang="zh-CN" altLang="en-US" sz="2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万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元</a:t>
            </a:r>
            <a:endParaRPr lang="zh-CN" altLang="en-US" sz="2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7" name="副标题 2"/>
          <p:cNvSpPr txBox="1"/>
          <p:nvPr/>
        </p:nvSpPr>
        <p:spPr bwMode="auto">
          <a:xfrm>
            <a:off x="1331837" y="3112359"/>
            <a:ext cx="653511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立项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96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个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资助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9451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万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元</a:t>
            </a:r>
            <a:endParaRPr lang="zh-CN" altLang="en-US" sz="2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8" name="副标题 2"/>
          <p:cNvSpPr txBox="1"/>
          <p:nvPr/>
        </p:nvSpPr>
        <p:spPr bwMode="auto">
          <a:xfrm>
            <a:off x="1331075" y="84370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高等院校获得立项资助的情况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副标题 2"/>
          <p:cNvSpPr txBox="1"/>
          <p:nvPr/>
        </p:nvSpPr>
        <p:spPr bwMode="auto">
          <a:xfrm>
            <a:off x="1323598" y="1653940"/>
            <a:ext cx="6373833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副标题 2"/>
          <p:cNvSpPr txBox="1"/>
          <p:nvPr/>
        </p:nvSpPr>
        <p:spPr bwMode="auto">
          <a:xfrm>
            <a:off x="1336716" y="2734251"/>
            <a:ext cx="270077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副标题 2"/>
          <p:cNvSpPr txBox="1"/>
          <p:nvPr/>
        </p:nvSpPr>
        <p:spPr bwMode="auto">
          <a:xfrm>
            <a:off x="6084442" y="2032049"/>
            <a:ext cx="1620466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占比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5.2%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副标题 2"/>
          <p:cNvSpPr txBox="1"/>
          <p:nvPr/>
        </p:nvSpPr>
        <p:spPr bwMode="auto">
          <a:xfrm>
            <a:off x="6057815" y="3166374"/>
            <a:ext cx="1863155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占比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12.4%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333270" y="2195134"/>
            <a:ext cx="589125" cy="1080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右箭头 14"/>
          <p:cNvSpPr/>
          <p:nvPr/>
        </p:nvSpPr>
        <p:spPr>
          <a:xfrm>
            <a:off x="5333270" y="3301414"/>
            <a:ext cx="589124" cy="1080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2784448" y="190496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000510" y="190496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216572" y="190889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432635" y="190925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48697" y="190925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864759" y="191317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080821" y="191380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296883" y="191380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512945" y="191772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734053" y="1920094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950116" y="1920094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66178" y="1924018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89494" y="3004328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005556" y="3004328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221619" y="3008252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437681" y="300861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53743" y="3008611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869805" y="301253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085867" y="301316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301929" y="3013165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517991" y="3017089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739100" y="301945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955162" y="3019453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171224" y="3023377"/>
            <a:ext cx="1620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右箭头 47"/>
          <p:cNvSpPr/>
          <p:nvPr/>
        </p:nvSpPr>
        <p:spPr>
          <a:xfrm rot="16200000">
            <a:off x="7692666" y="2265399"/>
            <a:ext cx="589124" cy="110479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副标题 2"/>
          <p:cNvSpPr txBox="1"/>
          <p:nvPr/>
        </p:nvSpPr>
        <p:spPr bwMode="auto">
          <a:xfrm>
            <a:off x="2141308" y="97118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年度高等院校获得资助的情况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副标题 2"/>
          <p:cNvSpPr txBox="1"/>
          <p:nvPr/>
        </p:nvSpPr>
        <p:spPr bwMode="auto">
          <a:xfrm>
            <a:off x="2300564" y="2734251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传播交流推广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425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8" name="副标题 2"/>
          <p:cNvSpPr txBox="1"/>
          <p:nvPr/>
        </p:nvSpPr>
        <p:spPr bwMode="auto">
          <a:xfrm>
            <a:off x="2330743" y="1870002"/>
            <a:ext cx="6184397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大型舞台剧  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1020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副标题 2"/>
          <p:cNvSpPr txBox="1"/>
          <p:nvPr/>
        </p:nvSpPr>
        <p:spPr bwMode="auto">
          <a:xfrm>
            <a:off x="2300564" y="230212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小型舞台剧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11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199.9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副标题 2"/>
          <p:cNvSpPr txBox="1"/>
          <p:nvPr/>
        </p:nvSpPr>
        <p:spPr bwMode="auto">
          <a:xfrm>
            <a:off x="2300564" y="3166375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艺术人才培养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465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1" name="副标题 2"/>
          <p:cNvSpPr txBox="1"/>
          <p:nvPr/>
        </p:nvSpPr>
        <p:spPr bwMode="auto">
          <a:xfrm>
            <a:off x="4572007" y="3706529"/>
            <a:ext cx="270077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合计：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2109.9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63199" y="3544484"/>
            <a:ext cx="56716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63199" y="1876973"/>
            <a:ext cx="56716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iyue\Desktop\35-niutuku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83" y="-20542"/>
            <a:ext cx="6877218" cy="51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副标题 2"/>
          <p:cNvSpPr txBox="1"/>
          <p:nvPr/>
        </p:nvSpPr>
        <p:spPr bwMode="auto">
          <a:xfrm>
            <a:off x="2141308" y="97118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年度高等院校获得资助的情况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副标题 2"/>
          <p:cNvSpPr txBox="1"/>
          <p:nvPr/>
        </p:nvSpPr>
        <p:spPr bwMode="auto">
          <a:xfrm>
            <a:off x="2249339" y="2734251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传播交流推广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1834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8" name="副标题 2"/>
          <p:cNvSpPr txBox="1"/>
          <p:nvPr/>
        </p:nvSpPr>
        <p:spPr bwMode="auto">
          <a:xfrm>
            <a:off x="2279518" y="1870002"/>
            <a:ext cx="6184397" cy="432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大型舞台剧  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3650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副标题 2"/>
          <p:cNvSpPr txBox="1"/>
          <p:nvPr/>
        </p:nvSpPr>
        <p:spPr bwMode="auto">
          <a:xfrm>
            <a:off x="2249339" y="2302126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小型舞台剧  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29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510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副标题 2"/>
          <p:cNvSpPr txBox="1"/>
          <p:nvPr/>
        </p:nvSpPr>
        <p:spPr bwMode="auto">
          <a:xfrm>
            <a:off x="2249339" y="3166375"/>
            <a:ext cx="618439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艺术人才培养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35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         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3497</a:t>
            </a:r>
            <a:r>
              <a:rPr lang="zh-CN" altLang="en-US" sz="21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1" name="副标题 2"/>
          <p:cNvSpPr txBox="1"/>
          <p:nvPr/>
        </p:nvSpPr>
        <p:spPr bwMode="auto">
          <a:xfrm>
            <a:off x="4517991" y="3706529"/>
            <a:ext cx="2700777" cy="594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合计：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9451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63199" y="3544484"/>
            <a:ext cx="56716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63199" y="1876973"/>
            <a:ext cx="56716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1" b="64276"/>
          <a:stretch>
            <a:fillRect/>
          </a:stretch>
        </p:blipFill>
        <p:spPr bwMode="auto">
          <a:xfrm>
            <a:off x="1151783" y="139600"/>
            <a:ext cx="6867838" cy="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Liyue\Desktop\11140390_184021199167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73148"/>
          <a:stretch>
            <a:fillRect/>
          </a:stretch>
        </p:blipFill>
        <p:spPr bwMode="auto">
          <a:xfrm>
            <a:off x="1142402" y="-20542"/>
            <a:ext cx="6886599" cy="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4755</Words>
  <Application>Kingsoft Office WPP</Application>
  <PresentationFormat>全屏显示(4:3)</PresentationFormat>
  <Paragraphs>724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国家艺术基金介绍</vt:lpstr>
      <vt:lpstr>一</vt:lpstr>
      <vt:lpstr>PowerPoint 演示文稿</vt:lpstr>
      <vt:lpstr>国家艺术基金是由国家设立，旨在繁荣艺术创作、打造和推广原创精品力作、培养艺术创作人才、推进国家艺术事业健康发展的公益性基金。</vt:lpstr>
      <vt:lpstr>坚持文艺“为人民服务、为社会主义服务”的方向和“百花齐放、百家争鸣”的方针，尊重艺术规律，鼓励探索与创新，倡导诚信与包容，坚持“面向社会、公开透明、统筹兼顾、突出重点”的工作原则。</vt:lpstr>
      <vt:lpstr>PowerPoint 演示文稿</vt:lpstr>
      <vt:lpstr>PowerPoint 演示文稿</vt:lpstr>
      <vt:lpstr>PowerPoint 演示文稿</vt:lpstr>
      <vt:lpstr>PowerPoint 演示文稿</vt:lpstr>
      <vt:lpstr>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1、申报时间</vt:lpstr>
      <vt:lpstr>2、申报方式</vt:lpstr>
      <vt:lpstr>3、申报评审流程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Liyue</dc:creator>
  <cp:lastModifiedBy>leilei</cp:lastModifiedBy>
  <cp:revision>68</cp:revision>
  <dcterms:created xsi:type="dcterms:W3CDTF">2015-12-09T03:10:00Z</dcterms:created>
  <dcterms:modified xsi:type="dcterms:W3CDTF">2015-12-11T08:28:45Z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